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ptel.ac.in/courses/105101008/525_AutoLoop/point4/point.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uemacanalytics.com/technology/"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ere.com/products/traffic-solutions/real-time-traffic-information" TargetMode="External"/><Relationship Id="rId3" Type="http://schemas.openxmlformats.org/officeDocument/2006/relationships/hyperlink" Target="https://catalog.data.gov/dataset/automatic-traffic-recorder-atr-station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ansportgeography.org/?page_id=5134"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Introduce.</a:t>
            </a:r>
            <a:endParaRPr/>
          </a:p>
          <a:p>
            <a:pPr indent="0" lvl="0" marL="0" rtl="0" algn="l">
              <a:lnSpc>
                <a:spcPct val="100000"/>
              </a:lnSpc>
              <a:spcBef>
                <a:spcPts val="0"/>
              </a:spcBef>
              <a:spcAft>
                <a:spcPts val="0"/>
              </a:spcAft>
              <a:buSzPts val="1100"/>
              <a:buNone/>
            </a:pPr>
            <a:r>
              <a:rPr lang="en"/>
              <a:t>Why this topic?</a:t>
            </a:r>
            <a:endParaRPr/>
          </a:p>
          <a:p>
            <a:pPr indent="0" lvl="0" marL="0" rtl="0" algn="l">
              <a:lnSpc>
                <a:spcPct val="100000"/>
              </a:lnSpc>
              <a:spcBef>
                <a:spcPts val="0"/>
              </a:spcBef>
              <a:spcAft>
                <a:spcPts val="0"/>
              </a:spcAft>
              <a:buSzPts val="1100"/>
              <a:buNone/>
            </a:pPr>
            <a:r>
              <a:rPr lang="en"/>
              <a:t>Problems related transportation, How it impacts our lives and how data science can be used to approach these problems. </a:t>
            </a:r>
            <a:endParaRPr/>
          </a:p>
        </p:txBody>
      </p:sp>
      <p:sp>
        <p:nvSpPr>
          <p:cNvPr id="97" name="Google Shape;9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900">
                <a:solidFill>
                  <a:srgbClr val="2E2E2E"/>
                </a:solidFill>
                <a:highlight>
                  <a:srgbClr val="E4E4E4"/>
                </a:highlight>
              </a:rPr>
              <a:t>The industrial sector releases such a high proportion of sulfates and other cooling aerosols that it actually contributes a significant amount of cooling to the system</a:t>
            </a:r>
            <a:endParaRPr sz="900">
              <a:solidFill>
                <a:srgbClr val="2E2E2E"/>
              </a:solidFill>
              <a:highlight>
                <a:srgbClr val="E4E4E4"/>
              </a:highlight>
            </a:endParaRPr>
          </a:p>
          <a:p>
            <a:pPr indent="0" lvl="0" marL="0" rtl="0" algn="l">
              <a:lnSpc>
                <a:spcPct val="100000"/>
              </a:lnSpc>
              <a:spcBef>
                <a:spcPts val="0"/>
              </a:spcBef>
              <a:spcAft>
                <a:spcPts val="0"/>
              </a:spcAft>
              <a:buSzPts val="1100"/>
              <a:buNone/>
            </a:pPr>
            <a:r>
              <a:t/>
            </a:r>
            <a:endParaRPr sz="900">
              <a:solidFill>
                <a:srgbClr val="2E2E2E"/>
              </a:solidFill>
              <a:highlight>
                <a:srgbClr val="E4E4E4"/>
              </a:highlight>
            </a:endParaRPr>
          </a:p>
          <a:p>
            <a:pPr indent="0" lvl="0" marL="0" rtl="0" algn="l">
              <a:lnSpc>
                <a:spcPct val="100000"/>
              </a:lnSpc>
              <a:spcBef>
                <a:spcPts val="0"/>
              </a:spcBef>
              <a:spcAft>
                <a:spcPts val="0"/>
              </a:spcAft>
              <a:buSzPts val="1100"/>
              <a:buNone/>
            </a:pPr>
            <a:r>
              <a:rPr lang="en" sz="900">
                <a:solidFill>
                  <a:srgbClr val="2E2E2E"/>
                </a:solidFill>
                <a:highlight>
                  <a:srgbClr val="E4E4E4"/>
                </a:highlight>
              </a:rPr>
              <a:t>Warming should accelerate as we continue to remove the aerosols," said Unger. "We have no choice but to remove the aerosol particulate pollution to protect human and ecosystem health. That means we'll need to work even harder to reduce greenhouse gases and warming pollutants." </a:t>
            </a:r>
            <a:endParaRPr sz="900">
              <a:solidFill>
                <a:srgbClr val="2E2E2E"/>
              </a:solidFill>
              <a:highlight>
                <a:srgbClr val="E4E4E4"/>
              </a:highlight>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Source: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Number of Toll gates:  Affordable transportation vs Sustainable transportation </a:t>
            </a:r>
            <a:endParaRPr/>
          </a:p>
          <a:p>
            <a:pPr indent="0" lvl="0" marL="0" rtl="0" algn="l">
              <a:lnSpc>
                <a:spcPct val="100000"/>
              </a:lnSpc>
              <a:spcBef>
                <a:spcPts val="0"/>
              </a:spcBef>
              <a:spcAft>
                <a:spcPts val="0"/>
              </a:spcAft>
              <a:buSzPts val="1100"/>
              <a:buNone/>
            </a:pPr>
            <a:r>
              <a:rPr lang="en"/>
              <a:t>Air quality: Sustainable transportation vs Travel time predictions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rgbClr val="000000"/>
              </a:buClr>
              <a:buSzPts val="1100"/>
              <a:buFont typeface="Arial"/>
              <a:buNone/>
            </a:pPr>
            <a:r>
              <a:rPr lang="en"/>
              <a:t>Cost factor: Congestion management vs Affordable transportation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u="sng">
                <a:solidFill>
                  <a:schemeClr val="hlink"/>
                </a:solidFill>
                <a:hlinkClick r:id="rId2"/>
              </a:rPr>
              <a:t>https://nptel.ac.in/courses/105101008/525_AutoLoop/point4/point.html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u="sng">
                <a:solidFill>
                  <a:schemeClr val="hlink"/>
                </a:solidFill>
                <a:hlinkClick r:id="rId2"/>
              </a:rPr>
              <a:t>https://www.bluemacanalytics.com/technology/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https://www.here.com/products/traffic-solutions/real-time-traffic-information</a:t>
            </a:r>
            <a:endParaRPr/>
          </a:p>
          <a:p>
            <a:pPr indent="0" lvl="0" marL="0" rtl="0" algn="l">
              <a:lnSpc>
                <a:spcPct val="100000"/>
              </a:lnSpc>
              <a:spcBef>
                <a:spcPts val="0"/>
              </a:spcBef>
              <a:spcAft>
                <a:spcPts val="0"/>
              </a:spcAft>
              <a:buSzPts val="1100"/>
              <a:buNone/>
            </a:pPr>
            <a:r>
              <a:rPr lang="en" u="sng">
                <a:solidFill>
                  <a:schemeClr val="hlink"/>
                </a:solidFill>
                <a:hlinkClick r:id="rId3"/>
              </a:rPr>
              <a:t>https://catalog.data.gov/dataset/automatic-traffic-recorder-atr-stations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Congested conditions can range from slowing (40-50 mph) to</a:t>
            </a:r>
            <a:endParaRPr/>
          </a:p>
          <a:p>
            <a:pPr indent="0" lvl="0" marL="0" rtl="0" algn="l">
              <a:lnSpc>
                <a:spcPct val="100000"/>
              </a:lnSpc>
              <a:spcBef>
                <a:spcPts val="0"/>
              </a:spcBef>
              <a:spcAft>
                <a:spcPts val="0"/>
              </a:spcAft>
              <a:buSzPts val="1100"/>
              <a:buNone/>
            </a:pPr>
            <a:r>
              <a:rPr lang="en"/>
              <a:t>congested (30-40 mph) to severely congested (less than 30 mph).</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Think of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Safety Priority Index System Reports</a:t>
            </a:r>
            <a:endParaRPr/>
          </a:p>
          <a:p>
            <a:pPr indent="0" lvl="0" marL="0" rtl="0" algn="l">
              <a:lnSpc>
                <a:spcPct val="100000"/>
              </a:lnSpc>
              <a:spcBef>
                <a:spcPts val="0"/>
              </a:spcBef>
              <a:spcAft>
                <a:spcPts val="0"/>
              </a:spcAft>
              <a:buSzPts val="1100"/>
              <a:buNone/>
            </a:pPr>
            <a:r>
              <a:rPr lang="en"/>
              <a:t>Legally reportable motor vehicle traffic crashes are those involving death, bodily injury, damage to personal property in excess of $2,500; or damage to any vehicle over $2500 and any vehicle is towed from the scene as a result of damage (effective 1/1/2017)</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sz="1200">
                <a:solidFill>
                  <a:srgbClr val="333333"/>
                </a:solidFill>
                <a:highlight>
                  <a:srgbClr val="FFFFFF"/>
                </a:highlight>
              </a:rPr>
              <a:t>Source: U.S. Department of Transportation, BTS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2"/>
              </a:rPr>
              <a:t>https://transportgeography.org/?page_id=5134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200">
                <a:solidFill>
                  <a:srgbClr val="333333"/>
                </a:solidFill>
                <a:highlight>
                  <a:srgbClr val="FFFFFF"/>
                </a:highlight>
              </a:rPr>
              <a:t>Till 1995 commuting was generally improving in terms of speed, even if the average commuting distance was increasing. The suburbanization of housing and employment was taking place at a quick pace, but its impacts on congestion remained marginal.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 name="Shape 9"/>
        <p:cNvGrpSpPr/>
        <p:nvPr/>
      </p:nvGrpSpPr>
      <p:grpSpPr>
        <a:xfrm>
          <a:off x="0" y="0"/>
          <a:ext cx="0" cy="0"/>
          <a:chOff x="0" y="0"/>
          <a:chExt cx="0" cy="0"/>
        </a:xfrm>
      </p:grpSpPr>
      <p:sp>
        <p:nvSpPr>
          <p:cNvPr id="10" name="Google Shape;10;p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 name="Shape 12"/>
        <p:cNvGrpSpPr/>
        <p:nvPr/>
      </p:nvGrpSpPr>
      <p:grpSpPr>
        <a:xfrm>
          <a:off x="0" y="0"/>
          <a:ext cx="0" cy="0"/>
          <a:chOff x="0" y="0"/>
          <a:chExt cx="0" cy="0"/>
        </a:xfrm>
      </p:grpSpPr>
      <p:sp>
        <p:nvSpPr>
          <p:cNvPr id="13" name="Google Shape;13;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 name="Shape 16"/>
        <p:cNvGrpSpPr/>
        <p:nvPr/>
      </p:nvGrpSpPr>
      <p:grpSpPr>
        <a:xfrm>
          <a:off x="0" y="0"/>
          <a:ext cx="0" cy="0"/>
          <a:chOff x="0" y="0"/>
          <a:chExt cx="0" cy="0"/>
        </a:xfrm>
      </p:grpSpPr>
      <p:sp>
        <p:nvSpPr>
          <p:cNvPr id="17" name="Google Shape;17;p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 name="Shape 19"/>
        <p:cNvGrpSpPr/>
        <p:nvPr/>
      </p:nvGrpSpPr>
      <p:grpSpPr>
        <a:xfrm>
          <a:off x="0" y="0"/>
          <a:ext cx="0" cy="0"/>
          <a:chOff x="0" y="0"/>
          <a:chExt cx="0" cy="0"/>
        </a:xfrm>
      </p:grpSpPr>
      <p:sp>
        <p:nvSpPr>
          <p:cNvPr id="20" name="Google Shape;20;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 name="Google Shape;21;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1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new.portal.its.pdx.edu:8080/highway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www.reddit.com/r/IdiotsInCars/comments/cj1pio/traffic_backed_up_just_exit_whenever_you_wan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Transportation and Data Science</a:t>
            </a:r>
            <a:endParaRPr/>
          </a:p>
        </p:txBody>
      </p:sp>
      <p:sp>
        <p:nvSpPr>
          <p:cNvPr id="100" name="Google Shape;100;p25"/>
          <p:cNvSpPr txBox="1"/>
          <p:nvPr/>
        </p:nvSpPr>
        <p:spPr>
          <a:xfrm>
            <a:off x="358175" y="4262375"/>
            <a:ext cx="84387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Presented by : Raghu, Samarth and Alex</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4"/>
          <p:cNvSpPr txBox="1"/>
          <p:nvPr>
            <p:ph idx="1" type="body"/>
          </p:nvPr>
        </p:nvSpPr>
        <p:spPr>
          <a:xfrm>
            <a:off x="167825" y="4693900"/>
            <a:ext cx="5998800" cy="35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pic>
        <p:nvPicPr>
          <p:cNvPr id="149" name="Google Shape;149;p34"/>
          <p:cNvPicPr preferRelativeResize="0"/>
          <p:nvPr/>
        </p:nvPicPr>
        <p:blipFill rotWithShape="1">
          <a:blip r:embed="rId3">
            <a:alphaModFix/>
          </a:blip>
          <a:srcRect b="0" l="0" r="0" t="0"/>
          <a:stretch/>
        </p:blipFill>
        <p:spPr>
          <a:xfrm>
            <a:off x="0" y="152400"/>
            <a:ext cx="9369799" cy="489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Transportation and Data Science - Approach </a:t>
            </a:r>
            <a:endParaRPr/>
          </a:p>
        </p:txBody>
      </p:sp>
      <p:sp>
        <p:nvSpPr>
          <p:cNvPr id="155" name="Google Shape;155;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Problem definition </a:t>
            </a:r>
            <a:endParaRPr/>
          </a:p>
          <a:p>
            <a:pPr indent="-342900" lvl="0" marL="457200" rtl="0" algn="l">
              <a:lnSpc>
                <a:spcPct val="115000"/>
              </a:lnSpc>
              <a:spcBef>
                <a:spcPts val="0"/>
              </a:spcBef>
              <a:spcAft>
                <a:spcPts val="0"/>
              </a:spcAft>
              <a:buSzPts val="1800"/>
              <a:buChar char="●"/>
            </a:pPr>
            <a:r>
              <a:rPr lang="en"/>
              <a:t>Data collection </a:t>
            </a:r>
            <a:endParaRPr/>
          </a:p>
          <a:p>
            <a:pPr indent="-342900" lvl="0" marL="457200" rtl="0" algn="l">
              <a:lnSpc>
                <a:spcPct val="115000"/>
              </a:lnSpc>
              <a:spcBef>
                <a:spcPts val="0"/>
              </a:spcBef>
              <a:spcAft>
                <a:spcPts val="0"/>
              </a:spcAft>
              <a:buSzPts val="1800"/>
              <a:buChar char="●"/>
            </a:pPr>
            <a:r>
              <a:rPr lang="en"/>
              <a:t>Data Cleaning</a:t>
            </a:r>
            <a:endParaRPr/>
          </a:p>
          <a:p>
            <a:pPr indent="-342900" lvl="0" marL="457200" rtl="0" algn="l">
              <a:lnSpc>
                <a:spcPct val="115000"/>
              </a:lnSpc>
              <a:spcBef>
                <a:spcPts val="0"/>
              </a:spcBef>
              <a:spcAft>
                <a:spcPts val="0"/>
              </a:spcAft>
              <a:buSzPts val="1800"/>
              <a:buChar char="●"/>
            </a:pPr>
            <a:r>
              <a:rPr lang="en"/>
              <a:t>Data Analysis </a:t>
            </a:r>
            <a:endParaRPr/>
          </a:p>
          <a:p>
            <a:pPr indent="-342900" lvl="0" marL="457200" rtl="0" algn="l">
              <a:lnSpc>
                <a:spcPct val="115000"/>
              </a:lnSpc>
              <a:spcBef>
                <a:spcPts val="0"/>
              </a:spcBef>
              <a:spcAft>
                <a:spcPts val="0"/>
              </a:spcAft>
              <a:buSzPts val="1800"/>
              <a:buChar char="●"/>
            </a:pPr>
            <a:r>
              <a:rPr lang="en"/>
              <a:t>Inferences and retrospective.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6"/>
          <p:cNvSpPr txBox="1"/>
          <p:nvPr>
            <p:ph type="title"/>
          </p:nvPr>
        </p:nvSpPr>
        <p:spPr>
          <a:xfrm>
            <a:off x="311700" y="437881"/>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Problem Definition </a:t>
            </a:r>
            <a:endParaRPr/>
          </a:p>
        </p:txBody>
      </p:sp>
      <p:sp>
        <p:nvSpPr>
          <p:cNvPr id="161" name="Google Shape;161;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What are you hoping to accomplish?</a:t>
            </a:r>
            <a:endParaRPr/>
          </a:p>
          <a:p>
            <a:pPr indent="-342900" lvl="0" marL="457200" rtl="0" algn="l">
              <a:lnSpc>
                <a:spcPct val="115000"/>
              </a:lnSpc>
              <a:spcBef>
                <a:spcPts val="0"/>
              </a:spcBef>
              <a:spcAft>
                <a:spcPts val="0"/>
              </a:spcAft>
              <a:buSzPts val="1800"/>
              <a:buChar char="●"/>
            </a:pPr>
            <a:r>
              <a:rPr lang="en"/>
              <a:t>Congestion control </a:t>
            </a:r>
            <a:endParaRPr/>
          </a:p>
          <a:p>
            <a:pPr indent="-342900" lvl="0" marL="457200" rtl="0" algn="l">
              <a:lnSpc>
                <a:spcPct val="115000"/>
              </a:lnSpc>
              <a:spcBef>
                <a:spcPts val="0"/>
              </a:spcBef>
              <a:spcAft>
                <a:spcPts val="0"/>
              </a:spcAft>
              <a:buSzPts val="1800"/>
              <a:buChar char="●"/>
            </a:pPr>
            <a:r>
              <a:rPr lang="en"/>
              <a:t>Travel time predictions</a:t>
            </a:r>
            <a:endParaRPr/>
          </a:p>
          <a:p>
            <a:pPr indent="-342900" lvl="0" marL="457200" rtl="0" algn="l">
              <a:lnSpc>
                <a:spcPct val="115000"/>
              </a:lnSpc>
              <a:spcBef>
                <a:spcPts val="0"/>
              </a:spcBef>
              <a:spcAft>
                <a:spcPts val="0"/>
              </a:spcAft>
              <a:buSzPts val="1800"/>
              <a:buChar char="●"/>
            </a:pPr>
            <a:r>
              <a:rPr lang="en"/>
              <a:t>New route decisions</a:t>
            </a:r>
            <a:endParaRPr/>
          </a:p>
          <a:p>
            <a:pPr indent="-342900" lvl="0" marL="457200" rtl="0" algn="l">
              <a:lnSpc>
                <a:spcPct val="115000"/>
              </a:lnSpc>
              <a:spcBef>
                <a:spcPts val="0"/>
              </a:spcBef>
              <a:spcAft>
                <a:spcPts val="0"/>
              </a:spcAft>
              <a:buSzPts val="1800"/>
              <a:buChar char="●"/>
            </a:pPr>
            <a:r>
              <a:rPr lang="en"/>
              <a:t>Sustainable transportation</a:t>
            </a:r>
            <a:endParaRPr/>
          </a:p>
          <a:p>
            <a:pPr indent="-342900" lvl="0" marL="457200" rtl="0" algn="l">
              <a:lnSpc>
                <a:spcPct val="115000"/>
              </a:lnSpc>
              <a:spcBef>
                <a:spcPts val="0"/>
              </a:spcBef>
              <a:spcAft>
                <a:spcPts val="0"/>
              </a:spcAft>
              <a:buSzPts val="1800"/>
              <a:buChar char="●"/>
            </a:pPr>
            <a:r>
              <a:rPr lang="en"/>
              <a:t>Affordable transportation </a:t>
            </a:r>
            <a:endParaRPr/>
          </a:p>
          <a:p>
            <a:pPr indent="-342900" lvl="0" marL="457200" rtl="0" algn="l">
              <a:lnSpc>
                <a:spcPct val="115000"/>
              </a:lnSpc>
              <a:spcBef>
                <a:spcPts val="0"/>
              </a:spcBef>
              <a:spcAft>
                <a:spcPts val="0"/>
              </a:spcAft>
              <a:buSzPts val="1800"/>
              <a:buChar char="●"/>
            </a:pPr>
            <a:r>
              <a:rPr lang="en"/>
              <a:t>Toll collection decisions</a:t>
            </a:r>
            <a:endParaRPr/>
          </a:p>
          <a:p>
            <a:pPr indent="0" lvl="0" marL="1143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311700" y="437881"/>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Problem Definition</a:t>
            </a:r>
            <a:endParaRPr/>
          </a:p>
        </p:txBody>
      </p:sp>
      <p:sp>
        <p:nvSpPr>
          <p:cNvPr id="167" name="Google Shape;167;p37"/>
          <p:cNvSpPr txBox="1"/>
          <p:nvPr>
            <p:ph idx="1" type="body"/>
          </p:nvPr>
        </p:nvSpPr>
        <p:spPr>
          <a:xfrm>
            <a:off x="311700" y="1722474"/>
            <a:ext cx="8520600" cy="12708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a:t>Problem statement: What are we trying to achieve?</a:t>
            </a:r>
            <a:endParaRPr/>
          </a:p>
          <a:p>
            <a:pPr indent="0" lvl="0" marL="114300" rtl="0" algn="l">
              <a:lnSpc>
                <a:spcPct val="115000"/>
              </a:lnSpc>
              <a:spcBef>
                <a:spcPts val="0"/>
              </a:spcBef>
              <a:spcAft>
                <a:spcPts val="0"/>
              </a:spcAft>
              <a:buSzPts val="1800"/>
              <a:buNone/>
            </a:pPr>
            <a:r>
              <a:rPr lang="en"/>
              <a:t>Defined questions: What answers do you need to understand/solve the problem? </a:t>
            </a:r>
            <a:endParaRPr/>
          </a:p>
          <a:p>
            <a:pPr indent="0" lvl="0" marL="114300" rtl="0" algn="l">
              <a:lnSpc>
                <a:spcPct val="115000"/>
              </a:lnSpc>
              <a:spcBef>
                <a:spcPts val="0"/>
              </a:spcBef>
              <a:spcAft>
                <a:spcPts val="0"/>
              </a:spcAft>
              <a:buSzPts val="1800"/>
              <a:buNone/>
            </a:pPr>
            <a:r>
              <a:rPr lang="en"/>
              <a:t>Attribute selection: What data do you need to answer these questions.</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1000"/>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1000"/>
                                        <p:tgtEl>
                                          <p:spTgt spid="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animEffect filter="fade" transition="in">
                                      <p:cBhvr>
                                        <p:cTn dur="1000"/>
                                        <p:tgtEl>
                                          <p:spTgt spid="1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animEffect filter="fade" transition="in">
                                      <p:cBhvr>
                                        <p:cTn dur="1000"/>
                                        <p:tgtEl>
                                          <p:spTgt spid="1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animEffect filter="fade" transition="in">
                                      <p:cBhvr>
                                        <p:cTn dur="1000"/>
                                        <p:tgtEl>
                                          <p:spTgt spid="1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5" st="5"/>
                                            </p:txEl>
                                          </p:spTgt>
                                        </p:tgtEl>
                                        <p:attrNameLst>
                                          <p:attrName>style.visibility</p:attrName>
                                        </p:attrNameLst>
                                      </p:cBhvr>
                                      <p:to>
                                        <p:strVal val="visible"/>
                                      </p:to>
                                    </p:set>
                                    <p:animEffect filter="fade" transition="in">
                                      <p:cBhvr>
                                        <p:cTn dur="1000"/>
                                        <p:tgtEl>
                                          <p:spTgt spid="16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 collection </a:t>
            </a:r>
            <a:endParaRPr/>
          </a:p>
        </p:txBody>
      </p:sp>
      <p:sp>
        <p:nvSpPr>
          <p:cNvPr id="173" name="Google Shape;173;p38"/>
          <p:cNvSpPr txBox="1"/>
          <p:nvPr>
            <p:ph idx="1" type="body"/>
          </p:nvPr>
        </p:nvSpPr>
        <p:spPr>
          <a:xfrm>
            <a:off x="311700" y="1439225"/>
            <a:ext cx="8520600" cy="34164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SzPts val="3000"/>
              <a:buChar char="●"/>
            </a:pPr>
            <a:r>
              <a:rPr lang="en" sz="3000"/>
              <a:t>Inductive loop</a:t>
            </a:r>
            <a:endParaRPr sz="3000"/>
          </a:p>
          <a:p>
            <a:pPr indent="-419100" lvl="0" marL="457200" rtl="0" algn="l">
              <a:lnSpc>
                <a:spcPct val="115000"/>
              </a:lnSpc>
              <a:spcBef>
                <a:spcPts val="0"/>
              </a:spcBef>
              <a:spcAft>
                <a:spcPts val="0"/>
              </a:spcAft>
              <a:buSzPts val="3000"/>
              <a:buChar char="●"/>
            </a:pPr>
            <a:r>
              <a:rPr lang="en" sz="3000"/>
              <a:t>High Definition Radars</a:t>
            </a:r>
            <a:endParaRPr sz="3000"/>
          </a:p>
          <a:p>
            <a:pPr indent="-419100" lvl="0" marL="457200" rtl="0" algn="l">
              <a:lnSpc>
                <a:spcPct val="115000"/>
              </a:lnSpc>
              <a:spcBef>
                <a:spcPts val="0"/>
              </a:spcBef>
              <a:spcAft>
                <a:spcPts val="0"/>
              </a:spcAft>
              <a:buSzPts val="3000"/>
              <a:buChar char="●"/>
            </a:pPr>
            <a:r>
              <a:rPr lang="en" sz="3000"/>
              <a:t>Bluetooth devices </a:t>
            </a:r>
            <a:endParaRPr sz="3000"/>
          </a:p>
          <a:p>
            <a:pPr indent="0" lvl="0" marL="914400" rtl="0" algn="l">
              <a:lnSpc>
                <a:spcPct val="115000"/>
              </a:lnSpc>
              <a:spcBef>
                <a:spcPts val="0"/>
              </a:spcBef>
              <a:spcAft>
                <a:spcPts val="0"/>
              </a:spcAft>
              <a:buSzPts val="1800"/>
              <a:buNone/>
            </a:pPr>
            <a:r>
              <a:t/>
            </a:r>
            <a:endParaRPr sz="2400"/>
          </a:p>
          <a:p>
            <a:pPr indent="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Induction loops:</a:t>
            </a:r>
            <a:br>
              <a:rPr lang="en"/>
            </a:br>
            <a:endParaRPr/>
          </a:p>
        </p:txBody>
      </p:sp>
      <p:sp>
        <p:nvSpPr>
          <p:cNvPr id="179" name="Google Shape;179;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p:txBody>
      </p:sp>
      <p:pic>
        <p:nvPicPr>
          <p:cNvPr descr="A close up of a street&#10;&#10;Description automatically generated" id="180" name="Google Shape;180;p39"/>
          <p:cNvPicPr preferRelativeResize="0"/>
          <p:nvPr/>
        </p:nvPicPr>
        <p:blipFill rotWithShape="1">
          <a:blip r:embed="rId3">
            <a:alphaModFix/>
          </a:blip>
          <a:srcRect b="0" l="0" r="0" t="0"/>
          <a:stretch/>
        </p:blipFill>
        <p:spPr>
          <a:xfrm>
            <a:off x="2335325" y="1254875"/>
            <a:ext cx="4714500" cy="3510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Dual </a:t>
            </a:r>
            <a:endParaRPr/>
          </a:p>
        </p:txBody>
      </p:sp>
      <p:pic>
        <p:nvPicPr>
          <p:cNvPr id="186" name="Google Shape;186;p40"/>
          <p:cNvPicPr preferRelativeResize="0"/>
          <p:nvPr/>
        </p:nvPicPr>
        <p:blipFill rotWithShape="1">
          <a:blip r:embed="rId3">
            <a:alphaModFix/>
          </a:blip>
          <a:srcRect b="0" l="0" r="0" t="0"/>
          <a:stretch/>
        </p:blipFill>
        <p:spPr>
          <a:xfrm>
            <a:off x="501906" y="1482191"/>
            <a:ext cx="7004680" cy="2600712"/>
          </a:xfrm>
          <a:prstGeom prst="rect">
            <a:avLst/>
          </a:prstGeom>
          <a:noFill/>
          <a:ln>
            <a:noFill/>
          </a:ln>
        </p:spPr>
      </p:pic>
      <p:sp>
        <p:nvSpPr>
          <p:cNvPr id="187" name="Google Shape;187;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Bluemac</a:t>
            </a:r>
            <a:br>
              <a:rPr lang="en"/>
            </a:br>
            <a:endParaRPr/>
          </a:p>
        </p:txBody>
      </p:sp>
      <p:pic>
        <p:nvPicPr>
          <p:cNvPr id="193" name="Google Shape;193;p41"/>
          <p:cNvPicPr preferRelativeResize="0"/>
          <p:nvPr/>
        </p:nvPicPr>
        <p:blipFill rotWithShape="1">
          <a:blip r:embed="rId3">
            <a:alphaModFix/>
          </a:blip>
          <a:srcRect b="0" l="0" r="0" t="0"/>
          <a:stretch/>
        </p:blipFill>
        <p:spPr>
          <a:xfrm>
            <a:off x="803075" y="1017725"/>
            <a:ext cx="7442851" cy="389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Radar</a:t>
            </a:r>
            <a:endParaRPr/>
          </a:p>
        </p:txBody>
      </p:sp>
      <p:pic>
        <p:nvPicPr>
          <p:cNvPr id="199" name="Google Shape;199;p42"/>
          <p:cNvPicPr preferRelativeResize="0"/>
          <p:nvPr/>
        </p:nvPicPr>
        <p:blipFill rotWithShape="1">
          <a:blip r:embed="rId3">
            <a:alphaModFix/>
          </a:blip>
          <a:srcRect b="0" l="0" r="0" t="0"/>
          <a:stretch/>
        </p:blipFill>
        <p:spPr>
          <a:xfrm>
            <a:off x="931925" y="1315950"/>
            <a:ext cx="7365775" cy="3540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PORTAL</a:t>
            </a:r>
            <a:br>
              <a:rPr lang="en"/>
            </a:br>
            <a:endParaRPr/>
          </a:p>
        </p:txBody>
      </p:sp>
      <p:sp>
        <p:nvSpPr>
          <p:cNvPr id="205" name="Google Shape;205;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a:t>Loop Detectors:</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p:txBody>
      </p:sp>
      <p:pic>
        <p:nvPicPr>
          <p:cNvPr id="206" name="Google Shape;206;p43"/>
          <p:cNvPicPr preferRelativeResize="0"/>
          <p:nvPr/>
        </p:nvPicPr>
        <p:blipFill rotWithShape="1">
          <a:blip r:embed="rId3">
            <a:alphaModFix/>
          </a:blip>
          <a:srcRect b="0" l="0" r="0" t="0"/>
          <a:stretch/>
        </p:blipFill>
        <p:spPr>
          <a:xfrm>
            <a:off x="707231" y="1720758"/>
            <a:ext cx="5950744" cy="3125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2800"/>
              <a:buFont typeface="Arial"/>
              <a:buNone/>
            </a:pPr>
            <a:r>
              <a:rPr lang="en"/>
              <a:t>Stats from Google!</a:t>
            </a:r>
            <a:endParaRPr/>
          </a:p>
        </p:txBody>
      </p:sp>
      <p:pic>
        <p:nvPicPr>
          <p:cNvPr id="106" name="Google Shape;106;p26"/>
          <p:cNvPicPr preferRelativeResize="0"/>
          <p:nvPr/>
        </p:nvPicPr>
        <p:blipFill rotWithShape="1">
          <a:blip r:embed="rId3">
            <a:alphaModFix/>
          </a:blip>
          <a:srcRect b="0" l="0" r="0" t="0"/>
          <a:stretch/>
        </p:blipFill>
        <p:spPr>
          <a:xfrm>
            <a:off x="1672400" y="1415800"/>
            <a:ext cx="5651300" cy="3154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collected by ODOT</a:t>
            </a:r>
            <a:endParaRPr/>
          </a:p>
        </p:txBody>
      </p:sp>
      <p:sp>
        <p:nvSpPr>
          <p:cNvPr id="212" name="Google Shape;212;p44"/>
          <p:cNvSpPr txBox="1"/>
          <p:nvPr>
            <p:ph idx="1" type="body"/>
          </p:nvPr>
        </p:nvSpPr>
        <p:spPr>
          <a:xfrm>
            <a:off x="311700" y="1152475"/>
            <a:ext cx="8520600" cy="367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
              <a:t>ODOT collects information about every vehicle and we can view these data on the PORTAL website.</a:t>
            </a:r>
            <a:endParaRPr/>
          </a:p>
          <a:p>
            <a:pPr indent="0" lvl="0" marL="457200" rtl="0" algn="l">
              <a:lnSpc>
                <a:spcPct val="115000"/>
              </a:lnSpc>
              <a:spcBef>
                <a:spcPts val="1600"/>
              </a:spcBef>
              <a:spcAft>
                <a:spcPts val="0"/>
              </a:spcAft>
              <a:buSzPts val="1800"/>
              <a:buNone/>
            </a:pPr>
            <a:r>
              <a:rPr lang="en" sz="1100" u="sng">
                <a:solidFill>
                  <a:schemeClr val="hlink"/>
                </a:solidFill>
                <a:hlinkClick r:id="rId3"/>
              </a:rPr>
              <a:t>http://new.portal.its.pdx.edu:8080/highways/</a:t>
            </a:r>
            <a:endParaRPr/>
          </a:p>
          <a:p>
            <a:pPr indent="0" lvl="0" marL="457200" rtl="0" algn="l">
              <a:lnSpc>
                <a:spcPct val="115000"/>
              </a:lnSpc>
              <a:spcBef>
                <a:spcPts val="1600"/>
              </a:spcBef>
              <a:spcAft>
                <a:spcPts val="0"/>
              </a:spcAft>
              <a:buSzPts val="1800"/>
              <a:buNone/>
            </a:pPr>
            <a:r>
              <a:rPr lang="en"/>
              <a:t>Portal lets us specify all the parameters for the data we need and organizes it for us.</a:t>
            </a:r>
            <a:endParaRPr/>
          </a:p>
          <a:p>
            <a:pPr indent="0" lvl="0" marL="457200" rtl="0" algn="l">
              <a:lnSpc>
                <a:spcPct val="115000"/>
              </a:lnSpc>
              <a:spcBef>
                <a:spcPts val="1600"/>
              </a:spcBef>
              <a:spcAft>
                <a:spcPts val="0"/>
              </a:spcAft>
              <a:buSzPts val="1800"/>
              <a:buNone/>
            </a:pPr>
            <a:r>
              <a:rPr lang="en"/>
              <a:t>For the scope of our project, we are dealing with only a couple of attributes given in the dataset.</a:t>
            </a:r>
            <a:endParaRPr/>
          </a:p>
          <a:p>
            <a:pPr indent="0" lvl="0" marL="45720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18" name="Google Shape;218;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19" name="Google Shape;219;p45"/>
          <p:cNvPicPr preferRelativeResize="0"/>
          <p:nvPr/>
        </p:nvPicPr>
        <p:blipFill rotWithShape="1">
          <a:blip r:embed="rId3">
            <a:alphaModFix/>
          </a:blip>
          <a:srcRect b="0" l="0" r="0" t="0"/>
          <a:stretch/>
        </p:blipFill>
        <p:spPr>
          <a:xfrm>
            <a:off x="0" y="100732"/>
            <a:ext cx="9144001" cy="49420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Heatmap</a:t>
            </a:r>
            <a:endParaRPr/>
          </a:p>
        </p:txBody>
      </p:sp>
      <p:pic>
        <p:nvPicPr>
          <p:cNvPr id="225" name="Google Shape;225;p46"/>
          <p:cNvPicPr preferRelativeResize="0"/>
          <p:nvPr/>
        </p:nvPicPr>
        <p:blipFill rotWithShape="1">
          <a:blip r:embed="rId3">
            <a:alphaModFix/>
          </a:blip>
          <a:srcRect b="0" l="0" r="0" t="0"/>
          <a:stretch/>
        </p:blipFill>
        <p:spPr>
          <a:xfrm>
            <a:off x="-73225" y="1191779"/>
            <a:ext cx="9143999" cy="35555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31" name="Google Shape;231;p47"/>
          <p:cNvPicPr preferRelativeResize="0"/>
          <p:nvPr/>
        </p:nvPicPr>
        <p:blipFill rotWithShape="1">
          <a:blip r:embed="rId3">
            <a:alphaModFix/>
          </a:blip>
          <a:srcRect b="0" l="0" r="0" t="0"/>
          <a:stretch/>
        </p:blipFill>
        <p:spPr>
          <a:xfrm>
            <a:off x="377778" y="0"/>
            <a:ext cx="8388443"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Highway Data</a:t>
            </a:r>
            <a:endParaRPr/>
          </a:p>
        </p:txBody>
      </p:sp>
      <p:sp>
        <p:nvSpPr>
          <p:cNvPr id="237" name="Google Shape;237;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Time</a:t>
            </a:r>
            <a:endParaRPr/>
          </a:p>
          <a:p>
            <a:pPr indent="-342900" lvl="0" marL="457200" rtl="0" algn="l">
              <a:lnSpc>
                <a:spcPct val="115000"/>
              </a:lnSpc>
              <a:spcBef>
                <a:spcPts val="0"/>
              </a:spcBef>
              <a:spcAft>
                <a:spcPts val="0"/>
              </a:spcAft>
              <a:buSzPts val="1800"/>
              <a:buAutoNum type="arabicPeriod"/>
            </a:pPr>
            <a:r>
              <a:rPr lang="en"/>
              <a:t>Resolution</a:t>
            </a:r>
            <a:endParaRPr/>
          </a:p>
          <a:p>
            <a:pPr indent="-342900" lvl="0" marL="457200" rtl="0" algn="l">
              <a:lnSpc>
                <a:spcPct val="115000"/>
              </a:lnSpc>
              <a:spcBef>
                <a:spcPts val="0"/>
              </a:spcBef>
              <a:spcAft>
                <a:spcPts val="0"/>
              </a:spcAft>
              <a:buSzPts val="1800"/>
              <a:buAutoNum type="arabicPeriod"/>
            </a:pPr>
            <a:r>
              <a:rPr lang="en"/>
              <a:t>Detector ID</a:t>
            </a:r>
            <a:endParaRPr/>
          </a:p>
          <a:p>
            <a:pPr indent="-342900" lvl="0" marL="457200" rtl="0" algn="l">
              <a:lnSpc>
                <a:spcPct val="115000"/>
              </a:lnSpc>
              <a:spcBef>
                <a:spcPts val="0"/>
              </a:spcBef>
              <a:spcAft>
                <a:spcPts val="0"/>
              </a:spcAft>
              <a:buSzPts val="1800"/>
              <a:buAutoNum type="arabicPeriod"/>
            </a:pPr>
            <a:r>
              <a:rPr lang="en"/>
              <a:t>Speed</a:t>
            </a:r>
            <a:endParaRPr/>
          </a:p>
          <a:p>
            <a:pPr indent="-342900" lvl="0" marL="457200" rtl="0" algn="l">
              <a:lnSpc>
                <a:spcPct val="115000"/>
              </a:lnSpc>
              <a:spcBef>
                <a:spcPts val="0"/>
              </a:spcBef>
              <a:spcAft>
                <a:spcPts val="0"/>
              </a:spcAft>
              <a:buSzPts val="1800"/>
              <a:buAutoNum type="arabicPeriod"/>
            </a:pPr>
            <a:r>
              <a:rPr lang="en"/>
              <a:t>Volume</a:t>
            </a:r>
            <a:endParaRPr/>
          </a:p>
          <a:p>
            <a:pPr indent="0" lvl="0" marL="45720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238" name="Google Shape;238;p48"/>
          <p:cNvPicPr preferRelativeResize="0"/>
          <p:nvPr/>
        </p:nvPicPr>
        <p:blipFill rotWithShape="1">
          <a:blip r:embed="rId3">
            <a:alphaModFix/>
          </a:blip>
          <a:srcRect b="0" l="0" r="14008" t="0"/>
          <a:stretch/>
        </p:blipFill>
        <p:spPr>
          <a:xfrm>
            <a:off x="2284475" y="1237375"/>
            <a:ext cx="6286499" cy="2109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Detector Metadata</a:t>
            </a:r>
            <a:endParaRPr/>
          </a:p>
        </p:txBody>
      </p:sp>
      <p:sp>
        <p:nvSpPr>
          <p:cNvPr id="244" name="Google Shape;244;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Detector ID</a:t>
            </a:r>
            <a:endParaRPr/>
          </a:p>
          <a:p>
            <a:pPr indent="-342900" lvl="0" marL="457200" rtl="0" algn="l">
              <a:lnSpc>
                <a:spcPct val="115000"/>
              </a:lnSpc>
              <a:spcBef>
                <a:spcPts val="0"/>
              </a:spcBef>
              <a:spcAft>
                <a:spcPts val="0"/>
              </a:spcAft>
              <a:buSzPts val="1800"/>
              <a:buAutoNum type="arabicPeriod"/>
            </a:pPr>
            <a:r>
              <a:rPr lang="en"/>
              <a:t>Station ID</a:t>
            </a:r>
            <a:endParaRPr/>
          </a:p>
          <a:p>
            <a:pPr indent="-342900" lvl="0" marL="457200" rtl="0" algn="l">
              <a:lnSpc>
                <a:spcPct val="115000"/>
              </a:lnSpc>
              <a:spcBef>
                <a:spcPts val="0"/>
              </a:spcBef>
              <a:spcAft>
                <a:spcPts val="0"/>
              </a:spcAft>
              <a:buSzPts val="1800"/>
              <a:buAutoNum type="arabicPeriod"/>
            </a:pPr>
            <a:r>
              <a:rPr lang="en"/>
              <a:t>Highway ID</a:t>
            </a:r>
            <a:endParaRPr/>
          </a:p>
          <a:p>
            <a:pPr indent="-342900" lvl="0" marL="457200" rtl="0" algn="l">
              <a:lnSpc>
                <a:spcPct val="115000"/>
              </a:lnSpc>
              <a:spcBef>
                <a:spcPts val="0"/>
              </a:spcBef>
              <a:spcAft>
                <a:spcPts val="0"/>
              </a:spcAft>
              <a:buSzPts val="1800"/>
              <a:buAutoNum type="arabicPeriod"/>
            </a:pPr>
            <a:r>
              <a:rPr lang="en"/>
              <a:t>Detectortitle</a:t>
            </a:r>
            <a:endParaRPr/>
          </a:p>
          <a:p>
            <a:pPr indent="-342900" lvl="0" marL="457200" rtl="0" algn="l">
              <a:lnSpc>
                <a:spcPct val="115000"/>
              </a:lnSpc>
              <a:spcBef>
                <a:spcPts val="0"/>
              </a:spcBef>
              <a:spcAft>
                <a:spcPts val="0"/>
              </a:spcAft>
              <a:buSzPts val="1800"/>
              <a:buAutoNum type="arabicPeriod"/>
            </a:pPr>
            <a:r>
              <a:rPr lang="en"/>
              <a:t>Milepost</a:t>
            </a:r>
            <a:endParaRPr/>
          </a:p>
          <a:p>
            <a:pPr indent="-342900" lvl="0" marL="457200" rtl="0" algn="l">
              <a:lnSpc>
                <a:spcPct val="115000"/>
              </a:lnSpc>
              <a:spcBef>
                <a:spcPts val="0"/>
              </a:spcBef>
              <a:spcAft>
                <a:spcPts val="0"/>
              </a:spcAft>
              <a:buSzPts val="1800"/>
              <a:buAutoNum type="arabicPeriod"/>
            </a:pPr>
            <a:r>
              <a:rPr lang="en"/>
              <a:t>Lane Number</a:t>
            </a:r>
            <a:endParaRPr/>
          </a:p>
          <a:p>
            <a:pPr indent="-342900" lvl="0" marL="457200" rtl="0" algn="l">
              <a:lnSpc>
                <a:spcPct val="115000"/>
              </a:lnSpc>
              <a:spcBef>
                <a:spcPts val="0"/>
              </a:spcBef>
              <a:spcAft>
                <a:spcPts val="0"/>
              </a:spcAft>
              <a:buSzPts val="1800"/>
              <a:buAutoNum type="arabicPeriod"/>
            </a:pPr>
            <a:r>
              <a:rPr lang="en"/>
              <a:t>Active_Dates</a:t>
            </a:r>
            <a:endParaRPr/>
          </a:p>
        </p:txBody>
      </p:sp>
      <p:pic>
        <p:nvPicPr>
          <p:cNvPr id="245" name="Google Shape;245;p49"/>
          <p:cNvPicPr preferRelativeResize="0"/>
          <p:nvPr/>
        </p:nvPicPr>
        <p:blipFill rotWithShape="1">
          <a:blip r:embed="rId3">
            <a:alphaModFix/>
          </a:blip>
          <a:srcRect b="0" l="0" r="0" t="0"/>
          <a:stretch/>
        </p:blipFill>
        <p:spPr>
          <a:xfrm>
            <a:off x="2428150" y="1209850"/>
            <a:ext cx="6517724" cy="3100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Cleaning</a:t>
            </a:r>
            <a:endParaRPr/>
          </a:p>
        </p:txBody>
      </p:sp>
      <p:sp>
        <p:nvSpPr>
          <p:cNvPr id="251" name="Google Shape;251;p50"/>
          <p:cNvSpPr txBox="1"/>
          <p:nvPr>
            <p:ph idx="1" type="body"/>
          </p:nvPr>
        </p:nvSpPr>
        <p:spPr>
          <a:xfrm>
            <a:off x="311700" y="1152475"/>
            <a:ext cx="8520600" cy="3990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Remove unwanted observations.</a:t>
            </a:r>
            <a:endParaRPr/>
          </a:p>
          <a:p>
            <a:pPr indent="0" lvl="0" marL="457200" rtl="0" algn="l">
              <a:lnSpc>
                <a:spcPct val="115000"/>
              </a:lnSpc>
              <a:spcBef>
                <a:spcPts val="1600"/>
              </a:spcBef>
              <a:spcAft>
                <a:spcPts val="0"/>
              </a:spcAft>
              <a:buSzPts val="1800"/>
              <a:buNone/>
            </a:pPr>
            <a:r>
              <a:t/>
            </a:r>
            <a:endParaRPr/>
          </a:p>
          <a:p>
            <a:pPr indent="0" lvl="0" marL="457200" rtl="0" algn="l">
              <a:lnSpc>
                <a:spcPct val="115000"/>
              </a:lnSpc>
              <a:spcBef>
                <a:spcPts val="1600"/>
              </a:spcBef>
              <a:spcAft>
                <a:spcPts val="1600"/>
              </a:spcAft>
              <a:buSzPts val="1800"/>
              <a:buNone/>
            </a:pPr>
            <a:r>
              <a:t/>
            </a:r>
            <a:endParaRPr/>
          </a:p>
        </p:txBody>
      </p:sp>
      <p:pic>
        <p:nvPicPr>
          <p:cNvPr id="252" name="Google Shape;252;p50"/>
          <p:cNvPicPr preferRelativeResize="0"/>
          <p:nvPr/>
        </p:nvPicPr>
        <p:blipFill rotWithShape="1">
          <a:blip r:embed="rId3">
            <a:alphaModFix/>
          </a:blip>
          <a:srcRect b="0" l="0" r="0" t="0"/>
          <a:stretch/>
        </p:blipFill>
        <p:spPr>
          <a:xfrm>
            <a:off x="863775" y="1560575"/>
            <a:ext cx="2924250" cy="2720825"/>
          </a:xfrm>
          <a:prstGeom prst="rect">
            <a:avLst/>
          </a:prstGeom>
          <a:noFill/>
          <a:ln>
            <a:noFill/>
          </a:ln>
        </p:spPr>
      </p:pic>
      <p:sp>
        <p:nvSpPr>
          <p:cNvPr id="253" name="Google Shape;253;p50"/>
          <p:cNvSpPr txBox="1"/>
          <p:nvPr/>
        </p:nvSpPr>
        <p:spPr>
          <a:xfrm>
            <a:off x="891450" y="4397650"/>
            <a:ext cx="2924400" cy="60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B7B7B7"/>
                </a:solidFill>
                <a:latin typeface="Arial"/>
                <a:ea typeface="Arial"/>
                <a:cs typeface="Arial"/>
                <a:sym typeface="Arial"/>
              </a:rPr>
              <a:t>Remove duplicates</a:t>
            </a:r>
            <a:endParaRPr b="0" i="0" sz="1400" u="none" cap="none" strike="noStrike">
              <a:solidFill>
                <a:srgbClr val="B7B7B7"/>
              </a:solidFill>
              <a:latin typeface="Arial"/>
              <a:ea typeface="Arial"/>
              <a:cs typeface="Arial"/>
              <a:sym typeface="Arial"/>
            </a:endParaRPr>
          </a:p>
        </p:txBody>
      </p:sp>
      <p:pic>
        <p:nvPicPr>
          <p:cNvPr id="254" name="Google Shape;254;p50"/>
          <p:cNvPicPr preferRelativeResize="0"/>
          <p:nvPr/>
        </p:nvPicPr>
        <p:blipFill rotWithShape="1">
          <a:blip r:embed="rId4">
            <a:alphaModFix/>
          </a:blip>
          <a:srcRect b="0" l="0" r="0" t="0"/>
          <a:stretch/>
        </p:blipFill>
        <p:spPr>
          <a:xfrm>
            <a:off x="5089051" y="1556550"/>
            <a:ext cx="2924250" cy="2728883"/>
          </a:xfrm>
          <a:prstGeom prst="rect">
            <a:avLst/>
          </a:prstGeom>
          <a:noFill/>
          <a:ln>
            <a:noFill/>
          </a:ln>
        </p:spPr>
      </p:pic>
      <p:sp>
        <p:nvSpPr>
          <p:cNvPr id="255" name="Google Shape;255;p50"/>
          <p:cNvSpPr txBox="1"/>
          <p:nvPr/>
        </p:nvSpPr>
        <p:spPr>
          <a:xfrm>
            <a:off x="5133200" y="4397650"/>
            <a:ext cx="2924400" cy="60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B7B7B7"/>
                </a:solidFill>
                <a:latin typeface="Arial"/>
                <a:ea typeface="Arial"/>
                <a:cs typeface="Arial"/>
                <a:sym typeface="Arial"/>
              </a:rPr>
              <a:t>Remove irrelevant observations</a:t>
            </a:r>
            <a:endParaRPr b="0" i="0" sz="1400" u="none" cap="none" strike="noStrike">
              <a:solidFill>
                <a:srgbClr val="B7B7B7"/>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Cleaning</a:t>
            </a:r>
            <a:endParaRPr/>
          </a:p>
          <a:p>
            <a:pPr indent="0" lvl="0" marL="0" rtl="0" algn="l">
              <a:lnSpc>
                <a:spcPct val="100000"/>
              </a:lnSpc>
              <a:spcBef>
                <a:spcPts val="0"/>
              </a:spcBef>
              <a:spcAft>
                <a:spcPts val="0"/>
              </a:spcAft>
              <a:buSzPts val="2800"/>
              <a:buNone/>
            </a:pPr>
            <a:r>
              <a:t/>
            </a:r>
            <a:endParaRPr/>
          </a:p>
        </p:txBody>
      </p:sp>
      <p:sp>
        <p:nvSpPr>
          <p:cNvPr id="261" name="Google Shape;261;p51"/>
          <p:cNvSpPr txBox="1"/>
          <p:nvPr>
            <p:ph idx="1" type="body"/>
          </p:nvPr>
        </p:nvSpPr>
        <p:spPr>
          <a:xfrm>
            <a:off x="311700" y="1152475"/>
            <a:ext cx="8520600" cy="39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2.	Fix Structural Errors. </a:t>
            </a:r>
            <a:endParaRPr/>
          </a:p>
        </p:txBody>
      </p:sp>
      <p:pic>
        <p:nvPicPr>
          <p:cNvPr id="262" name="Google Shape;262;p51"/>
          <p:cNvPicPr preferRelativeResize="0"/>
          <p:nvPr/>
        </p:nvPicPr>
        <p:blipFill rotWithShape="1">
          <a:blip r:embed="rId3">
            <a:alphaModFix/>
          </a:blip>
          <a:srcRect b="0" l="0" r="0" t="0"/>
          <a:stretch/>
        </p:blipFill>
        <p:spPr>
          <a:xfrm>
            <a:off x="2756125" y="1511450"/>
            <a:ext cx="6281519" cy="3539975"/>
          </a:xfrm>
          <a:prstGeom prst="rect">
            <a:avLst/>
          </a:prstGeom>
          <a:noFill/>
          <a:ln>
            <a:noFill/>
          </a:ln>
        </p:spPr>
      </p:pic>
      <p:sp>
        <p:nvSpPr>
          <p:cNvPr id="263" name="Google Shape;263;p51"/>
          <p:cNvSpPr txBox="1"/>
          <p:nvPr/>
        </p:nvSpPr>
        <p:spPr>
          <a:xfrm>
            <a:off x="530625" y="1690925"/>
            <a:ext cx="2115300" cy="306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(For instance, you can check for typos or inconsistent capitalization)</a:t>
            </a:r>
            <a:endParaRPr b="0" i="0" sz="1800" u="none" cap="none" strike="noStrike">
              <a:solidFill>
                <a:schemeClr val="lt2"/>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Cleaning</a:t>
            </a:r>
            <a:endParaRPr/>
          </a:p>
          <a:p>
            <a:pPr indent="0" lvl="0" marL="0" rtl="0" algn="l">
              <a:lnSpc>
                <a:spcPct val="100000"/>
              </a:lnSpc>
              <a:spcBef>
                <a:spcPts val="0"/>
              </a:spcBef>
              <a:spcAft>
                <a:spcPts val="0"/>
              </a:spcAft>
              <a:buSzPts val="2800"/>
              <a:buNone/>
            </a:pPr>
            <a:r>
              <a:t/>
            </a:r>
            <a:endParaRPr/>
          </a:p>
        </p:txBody>
      </p:sp>
      <p:sp>
        <p:nvSpPr>
          <p:cNvPr id="269" name="Google Shape;269;p52"/>
          <p:cNvSpPr txBox="1"/>
          <p:nvPr>
            <p:ph idx="1" type="body"/>
          </p:nvPr>
        </p:nvSpPr>
        <p:spPr>
          <a:xfrm>
            <a:off x="311700" y="1152475"/>
            <a:ext cx="8520600" cy="39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2.	Fix Structural Errors.</a:t>
            </a:r>
            <a:endParaRPr/>
          </a:p>
          <a:p>
            <a:pPr indent="0" lvl="0" marL="457200" rtl="0" algn="l">
              <a:lnSpc>
                <a:spcPct val="115000"/>
              </a:lnSpc>
              <a:spcBef>
                <a:spcPts val="1600"/>
              </a:spcBef>
              <a:spcAft>
                <a:spcPts val="1600"/>
              </a:spcAft>
              <a:buSzPts val="1800"/>
              <a:buNone/>
            </a:pPr>
            <a:r>
              <a:t/>
            </a:r>
            <a:endParaRPr/>
          </a:p>
        </p:txBody>
      </p:sp>
      <p:pic>
        <p:nvPicPr>
          <p:cNvPr id="270" name="Google Shape;270;p52"/>
          <p:cNvPicPr preferRelativeResize="0"/>
          <p:nvPr/>
        </p:nvPicPr>
        <p:blipFill rotWithShape="1">
          <a:blip r:embed="rId3">
            <a:alphaModFix/>
          </a:blip>
          <a:srcRect b="0" l="0" r="0" t="0"/>
          <a:stretch/>
        </p:blipFill>
        <p:spPr>
          <a:xfrm>
            <a:off x="1243700" y="1571250"/>
            <a:ext cx="6515100" cy="3543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Cleaning</a:t>
            </a:r>
            <a:endParaRPr/>
          </a:p>
          <a:p>
            <a:pPr indent="0" lvl="0" marL="0" rtl="0" algn="l">
              <a:lnSpc>
                <a:spcPct val="100000"/>
              </a:lnSpc>
              <a:spcBef>
                <a:spcPts val="0"/>
              </a:spcBef>
              <a:spcAft>
                <a:spcPts val="0"/>
              </a:spcAft>
              <a:buSzPts val="2800"/>
              <a:buNone/>
            </a:pPr>
            <a:r>
              <a:t/>
            </a:r>
            <a:endParaRPr/>
          </a:p>
        </p:txBody>
      </p:sp>
      <p:sp>
        <p:nvSpPr>
          <p:cNvPr id="276" name="Google Shape;276;p53"/>
          <p:cNvSpPr txBox="1"/>
          <p:nvPr>
            <p:ph idx="1" type="body"/>
          </p:nvPr>
        </p:nvSpPr>
        <p:spPr>
          <a:xfrm>
            <a:off x="311700" y="1152475"/>
            <a:ext cx="8520600" cy="39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3.	Filter Unwanted Outliers.</a:t>
            </a:r>
            <a:endParaRPr/>
          </a:p>
          <a:p>
            <a:pPr indent="0" lvl="0" marL="457200" rtl="0" algn="l">
              <a:lnSpc>
                <a:spcPct val="115000"/>
              </a:lnSpc>
              <a:spcBef>
                <a:spcPts val="1600"/>
              </a:spcBef>
              <a:spcAft>
                <a:spcPts val="1600"/>
              </a:spcAft>
              <a:buSzPts val="1800"/>
              <a:buNone/>
            </a:pPr>
            <a:r>
              <a:t/>
            </a:r>
            <a:endParaRPr/>
          </a:p>
        </p:txBody>
      </p:sp>
      <p:pic>
        <p:nvPicPr>
          <p:cNvPr id="277" name="Google Shape;277;p53"/>
          <p:cNvPicPr preferRelativeResize="0"/>
          <p:nvPr/>
        </p:nvPicPr>
        <p:blipFill rotWithShape="1">
          <a:blip r:embed="rId3">
            <a:alphaModFix/>
          </a:blip>
          <a:srcRect b="0" l="0" r="0" t="0"/>
          <a:stretch/>
        </p:blipFill>
        <p:spPr>
          <a:xfrm>
            <a:off x="2454325" y="1565575"/>
            <a:ext cx="3899000" cy="34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60 hours spent in vehicle:</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 Equals to 75% of the time I spend on my on campus job </a:t>
            </a:r>
            <a:endParaRPr/>
          </a:p>
          <a:p>
            <a:pPr indent="0" lvl="0" marL="0" rtl="0" algn="l">
              <a:lnSpc>
                <a:spcPct val="115000"/>
              </a:lnSpc>
              <a:spcBef>
                <a:spcPts val="0"/>
              </a:spcBef>
              <a:spcAft>
                <a:spcPts val="0"/>
              </a:spcAft>
              <a:buSzPts val="1800"/>
              <a:buNone/>
            </a:pPr>
            <a:r>
              <a:rPr lang="en"/>
              <a:t>~100 % of time I spend on recreational activities </a:t>
            </a:r>
            <a:endParaRPr/>
          </a:p>
          <a:p>
            <a:pPr indent="0" lvl="0" marL="0" rtl="0" algn="l">
              <a:lnSpc>
                <a:spcPct val="115000"/>
              </a:lnSpc>
              <a:spcBef>
                <a:spcPts val="0"/>
              </a:spcBef>
              <a:spcAft>
                <a:spcPts val="0"/>
              </a:spcAft>
              <a:buSzPts val="1800"/>
              <a:buNone/>
            </a:pPr>
            <a:r>
              <a:rPr lang="en"/>
              <a:t>~ 100 % Time I spend with my friends and family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Minimum wage in Oregon = 11.25 USD</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60 *11.25 = 675 USD ~ Housing + utilities cost. </a:t>
            </a:r>
            <a:endParaRPr/>
          </a:p>
          <a:p>
            <a:pPr indent="0" lvl="0" marL="0" rtl="0" algn="l">
              <a:lnSpc>
                <a:spcPct val="115000"/>
              </a:lnSpc>
              <a:spcBef>
                <a:spcPts val="0"/>
              </a:spcBef>
              <a:spcAft>
                <a:spcPts val="0"/>
              </a:spcAft>
              <a:buSzPts val="1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1000"/>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Effect filter="fade" transition="in">
                                      <p:cBhvr>
                                        <p:cTn dur="1000"/>
                                        <p:tgtEl>
                                          <p:spTgt spid="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Effect filter="fade" transition="in">
                                      <p:cBhvr>
                                        <p:cTn dur="1000"/>
                                        <p:tgtEl>
                                          <p:spTgt spid="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animEffect filter="fade" transition="in">
                                      <p:cBhvr>
                                        <p:cTn dur="1000"/>
                                        <p:tgtEl>
                                          <p:spTgt spid="1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4" st="4"/>
                                            </p:txEl>
                                          </p:spTgt>
                                        </p:tgtEl>
                                        <p:attrNameLst>
                                          <p:attrName>style.visibility</p:attrName>
                                        </p:attrNameLst>
                                      </p:cBhvr>
                                      <p:to>
                                        <p:strVal val="visible"/>
                                      </p:to>
                                    </p:set>
                                    <p:animEffect filter="fade" transition="in">
                                      <p:cBhvr>
                                        <p:cTn dur="1000"/>
                                        <p:tgtEl>
                                          <p:spTgt spid="1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5" st="5"/>
                                            </p:txEl>
                                          </p:spTgt>
                                        </p:tgtEl>
                                        <p:attrNameLst>
                                          <p:attrName>style.visibility</p:attrName>
                                        </p:attrNameLst>
                                      </p:cBhvr>
                                      <p:to>
                                        <p:strVal val="visible"/>
                                      </p:to>
                                    </p:set>
                                    <p:animEffect filter="fade" transition="in">
                                      <p:cBhvr>
                                        <p:cTn dur="1000"/>
                                        <p:tgtEl>
                                          <p:spTgt spid="1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6" st="6"/>
                                            </p:txEl>
                                          </p:spTgt>
                                        </p:tgtEl>
                                        <p:attrNameLst>
                                          <p:attrName>style.visibility</p:attrName>
                                        </p:attrNameLst>
                                      </p:cBhvr>
                                      <p:to>
                                        <p:strVal val="visible"/>
                                      </p:to>
                                    </p:set>
                                    <p:animEffect filter="fade" transition="in">
                                      <p:cBhvr>
                                        <p:cTn dur="1000"/>
                                        <p:tgtEl>
                                          <p:spTgt spid="11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7" st="7"/>
                                            </p:txEl>
                                          </p:spTgt>
                                        </p:tgtEl>
                                        <p:attrNameLst>
                                          <p:attrName>style.visibility</p:attrName>
                                        </p:attrNameLst>
                                      </p:cBhvr>
                                      <p:to>
                                        <p:strVal val="visible"/>
                                      </p:to>
                                    </p:set>
                                    <p:animEffect filter="fade" transition="in">
                                      <p:cBhvr>
                                        <p:cTn dur="1000"/>
                                        <p:tgtEl>
                                          <p:spTgt spid="11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8" st="8"/>
                                            </p:txEl>
                                          </p:spTgt>
                                        </p:tgtEl>
                                        <p:attrNameLst>
                                          <p:attrName>style.visibility</p:attrName>
                                        </p:attrNameLst>
                                      </p:cBhvr>
                                      <p:to>
                                        <p:strVal val="visible"/>
                                      </p:to>
                                    </p:set>
                                    <p:animEffect filter="fade" transition="in">
                                      <p:cBhvr>
                                        <p:cTn dur="1000"/>
                                        <p:tgtEl>
                                          <p:spTgt spid="11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9" st="9"/>
                                            </p:txEl>
                                          </p:spTgt>
                                        </p:tgtEl>
                                        <p:attrNameLst>
                                          <p:attrName>style.visibility</p:attrName>
                                        </p:attrNameLst>
                                      </p:cBhvr>
                                      <p:to>
                                        <p:strVal val="visible"/>
                                      </p:to>
                                    </p:set>
                                    <p:animEffect filter="fade" transition="in">
                                      <p:cBhvr>
                                        <p:cTn dur="1000"/>
                                        <p:tgtEl>
                                          <p:spTgt spid="11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Ok, now what are we going to do with this data?</a:t>
            </a:r>
            <a:endParaRPr/>
          </a:p>
        </p:txBody>
      </p:sp>
      <p:pic>
        <p:nvPicPr>
          <p:cNvPr id="283" name="Google Shape;283;p54"/>
          <p:cNvPicPr preferRelativeResize="0"/>
          <p:nvPr/>
        </p:nvPicPr>
        <p:blipFill rotWithShape="1">
          <a:blip r:embed="rId3">
            <a:alphaModFix/>
          </a:blip>
          <a:srcRect b="0" l="0" r="0" t="0"/>
          <a:stretch/>
        </p:blipFill>
        <p:spPr>
          <a:xfrm>
            <a:off x="1292451" y="1067575"/>
            <a:ext cx="6317473" cy="3991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Travel time reliability, Traffic Congestion &amp; Incident</a:t>
            </a:r>
            <a:endParaRPr/>
          </a:p>
        </p:txBody>
      </p:sp>
      <p:sp>
        <p:nvSpPr>
          <p:cNvPr id="289" name="Google Shape;289;p55"/>
          <p:cNvSpPr txBox="1"/>
          <p:nvPr>
            <p:ph idx="1" type="body"/>
          </p:nvPr>
        </p:nvSpPr>
        <p:spPr>
          <a:xfrm>
            <a:off x="0" y="1017725"/>
            <a:ext cx="9144000" cy="412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400"/>
              <a:t>Travel time reliability</a:t>
            </a:r>
            <a:r>
              <a:rPr lang="en" sz="1400"/>
              <a:t> is the consistency or dependability in travel times, as measured from day-to-day and/or across different times of the day.</a:t>
            </a:r>
            <a:endParaRPr sz="1400"/>
          </a:p>
          <a:p>
            <a:pPr indent="0" lvl="0" marL="0" rtl="0" algn="l">
              <a:lnSpc>
                <a:spcPct val="115000"/>
              </a:lnSpc>
              <a:spcBef>
                <a:spcPts val="1600"/>
              </a:spcBef>
              <a:spcAft>
                <a:spcPts val="1600"/>
              </a:spcAft>
              <a:buSzPts val="1800"/>
              <a:buNone/>
            </a:pPr>
            <a:r>
              <a:t/>
            </a:r>
            <a:endParaRPr/>
          </a:p>
        </p:txBody>
      </p:sp>
      <p:pic>
        <p:nvPicPr>
          <p:cNvPr id="290" name="Google Shape;290;p55"/>
          <p:cNvPicPr preferRelativeResize="0"/>
          <p:nvPr/>
        </p:nvPicPr>
        <p:blipFill rotWithShape="1">
          <a:blip r:embed="rId3">
            <a:alphaModFix/>
          </a:blip>
          <a:srcRect b="0" l="0" r="0" t="0"/>
          <a:stretch/>
        </p:blipFill>
        <p:spPr>
          <a:xfrm>
            <a:off x="3818750" y="1719225"/>
            <a:ext cx="5251375" cy="3344675"/>
          </a:xfrm>
          <a:prstGeom prst="rect">
            <a:avLst/>
          </a:prstGeom>
          <a:noFill/>
          <a:ln>
            <a:noFill/>
          </a:ln>
        </p:spPr>
      </p:pic>
      <p:sp>
        <p:nvSpPr>
          <p:cNvPr id="291" name="Google Shape;291;p55"/>
          <p:cNvSpPr txBox="1"/>
          <p:nvPr/>
        </p:nvSpPr>
        <p:spPr>
          <a:xfrm>
            <a:off x="0" y="1889025"/>
            <a:ext cx="3891300" cy="3174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lt2"/>
                </a:solidFill>
                <a:latin typeface="Arial"/>
                <a:ea typeface="Arial"/>
                <a:cs typeface="Arial"/>
                <a:sym typeface="Arial"/>
              </a:rPr>
              <a:t>Traffic congestion</a:t>
            </a:r>
            <a:r>
              <a:rPr b="0" i="0" lang="en" sz="1400" u="none" cap="none" strike="noStrike">
                <a:solidFill>
                  <a:schemeClr val="lt2"/>
                </a:solidFill>
                <a:latin typeface="Arial"/>
                <a:ea typeface="Arial"/>
                <a:cs typeface="Arial"/>
                <a:sym typeface="Arial"/>
              </a:rPr>
              <a:t> is a condition on road networks that occurs as use increases, and is characterized by slower speeds, longer trip times, and increased vehicular queueing.</a:t>
            </a:r>
            <a:endParaRPr b="0" i="0" sz="14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1400"/>
              <a:buFont typeface="Arial"/>
              <a:buNone/>
            </a:pPr>
            <a:r>
              <a:rPr b="0" i="0" lang="en" sz="1400" u="none" cap="none" strike="noStrike">
                <a:solidFill>
                  <a:schemeClr val="lt2"/>
                </a:solidFill>
                <a:latin typeface="Arial"/>
                <a:ea typeface="Arial"/>
                <a:cs typeface="Arial"/>
                <a:sym typeface="Arial"/>
              </a:rPr>
              <a:t>The definition of a road </a:t>
            </a:r>
            <a:r>
              <a:rPr b="1" i="0" lang="en" sz="1400" u="none" cap="none" strike="noStrike">
                <a:solidFill>
                  <a:schemeClr val="lt2"/>
                </a:solidFill>
                <a:latin typeface="Arial"/>
                <a:ea typeface="Arial"/>
                <a:cs typeface="Arial"/>
                <a:sym typeface="Arial"/>
              </a:rPr>
              <a:t>traffic incident </a:t>
            </a:r>
            <a:r>
              <a:rPr b="0" i="0" lang="en" sz="1400" u="none" cap="none" strike="noStrike">
                <a:solidFill>
                  <a:schemeClr val="lt2"/>
                </a:solidFill>
                <a:latin typeface="Arial"/>
                <a:ea typeface="Arial"/>
                <a:cs typeface="Arial"/>
                <a:sym typeface="Arial"/>
              </a:rPr>
              <a:t>occurs when a vehicle that is moving along a roadway collides with another vehicle or object.</a:t>
            </a:r>
            <a:endParaRPr b="0" i="0" sz="1400" u="none" cap="none" strike="noStrike">
              <a:solidFill>
                <a:schemeClr val="lt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Analysis and Interpretation</a:t>
            </a:r>
            <a:endParaRPr/>
          </a:p>
        </p:txBody>
      </p:sp>
      <p:sp>
        <p:nvSpPr>
          <p:cNvPr id="297" name="Google Shape;297;p5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1100" u="sng">
                <a:solidFill>
                  <a:schemeClr val="hlink"/>
                </a:solidFill>
                <a:hlinkClick r:id="rId3"/>
              </a:rPr>
              <a:t>https://www.reddit.com/r/IdiotsInCars/comments/cj1pio/traffic_backed_up_just_exit_whenever_you_want/</a:t>
            </a:r>
            <a:endParaRPr/>
          </a:p>
        </p:txBody>
      </p:sp>
      <p:sp>
        <p:nvSpPr>
          <p:cNvPr id="303" name="Google Shape;303;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2018 ODOT Traffic Performance Report </a:t>
            </a:r>
            <a:endParaRPr/>
          </a:p>
        </p:txBody>
      </p:sp>
      <p:sp>
        <p:nvSpPr>
          <p:cNvPr id="309" name="Google Shape;309;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Compiled every two years by Oregon Department of Transportation</a:t>
            </a:r>
            <a:endParaRPr/>
          </a:p>
          <a:p>
            <a:pPr indent="-342900" lvl="0" marL="457200" rtl="0" algn="l">
              <a:lnSpc>
                <a:spcPct val="115000"/>
              </a:lnSpc>
              <a:spcBef>
                <a:spcPts val="0"/>
              </a:spcBef>
              <a:spcAft>
                <a:spcPts val="0"/>
              </a:spcAft>
              <a:buSzPts val="1800"/>
              <a:buChar char="●"/>
            </a:pPr>
            <a:r>
              <a:rPr lang="en"/>
              <a:t>Data sources include PORTAL, HERE</a:t>
            </a:r>
            <a:endParaRPr/>
          </a:p>
          <a:p>
            <a:pPr indent="-342900" lvl="0" marL="457200" rtl="0" algn="l">
              <a:lnSpc>
                <a:spcPct val="115000"/>
              </a:lnSpc>
              <a:spcBef>
                <a:spcPts val="0"/>
              </a:spcBef>
              <a:spcAft>
                <a:spcPts val="0"/>
              </a:spcAft>
              <a:buSzPts val="1800"/>
              <a:buChar char="●"/>
            </a:pPr>
            <a:r>
              <a:rPr lang="en"/>
              <a:t>Stated purpose is to provide a baseline for long-term monitoring to enable ODOT to better understand mobility conditions of the freeway system </a:t>
            </a:r>
            <a:endParaRPr/>
          </a:p>
        </p:txBody>
      </p:sp>
      <p:pic>
        <p:nvPicPr>
          <p:cNvPr id="310" name="Google Shape;310;p58"/>
          <p:cNvPicPr preferRelativeResize="0"/>
          <p:nvPr/>
        </p:nvPicPr>
        <p:blipFill rotWithShape="1">
          <a:blip r:embed="rId3">
            <a:alphaModFix/>
          </a:blip>
          <a:srcRect b="0" l="0" r="0" t="0"/>
          <a:stretch/>
        </p:blipFill>
        <p:spPr>
          <a:xfrm>
            <a:off x="901213" y="2571750"/>
            <a:ext cx="2238375" cy="2381250"/>
          </a:xfrm>
          <a:prstGeom prst="rect">
            <a:avLst/>
          </a:prstGeom>
          <a:noFill/>
          <a:ln>
            <a:noFill/>
          </a:ln>
        </p:spPr>
      </p:pic>
      <p:pic>
        <p:nvPicPr>
          <p:cNvPr id="311" name="Google Shape;311;p58"/>
          <p:cNvPicPr preferRelativeResize="0"/>
          <p:nvPr/>
        </p:nvPicPr>
        <p:blipFill rotWithShape="1">
          <a:blip r:embed="rId4">
            <a:alphaModFix/>
          </a:blip>
          <a:srcRect b="0" l="0" r="0" t="0"/>
          <a:stretch/>
        </p:blipFill>
        <p:spPr>
          <a:xfrm>
            <a:off x="4004424" y="2571750"/>
            <a:ext cx="4233340" cy="2381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Regional Growth</a:t>
            </a:r>
            <a:endParaRPr/>
          </a:p>
        </p:txBody>
      </p:sp>
      <p:sp>
        <p:nvSpPr>
          <p:cNvPr id="317" name="Google Shape;317;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18" name="Google Shape;318;p59"/>
          <p:cNvPicPr preferRelativeResize="0"/>
          <p:nvPr/>
        </p:nvPicPr>
        <p:blipFill rotWithShape="1">
          <a:blip r:embed="rId3">
            <a:alphaModFix/>
          </a:blip>
          <a:srcRect b="0" l="0" r="0" t="0"/>
          <a:stretch/>
        </p:blipFill>
        <p:spPr>
          <a:xfrm>
            <a:off x="405700" y="184500"/>
            <a:ext cx="8072125" cy="4779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ODOT Traffic Performance Report Metrics</a:t>
            </a:r>
            <a:endParaRPr/>
          </a:p>
          <a:p>
            <a:pPr indent="0" lvl="0" marL="0" rtl="0" algn="l">
              <a:lnSpc>
                <a:spcPct val="100000"/>
              </a:lnSpc>
              <a:spcBef>
                <a:spcPts val="0"/>
              </a:spcBef>
              <a:spcAft>
                <a:spcPts val="0"/>
              </a:spcAft>
              <a:buSzPts val="2800"/>
              <a:buNone/>
            </a:pPr>
            <a:r>
              <a:t/>
            </a:r>
            <a:endParaRPr/>
          </a:p>
        </p:txBody>
      </p:sp>
      <p:sp>
        <p:nvSpPr>
          <p:cNvPr id="324" name="Google Shape;324;p60"/>
          <p:cNvSpPr txBox="1"/>
          <p:nvPr>
            <p:ph idx="1" type="body"/>
          </p:nvPr>
        </p:nvSpPr>
        <p:spPr>
          <a:xfrm>
            <a:off x="311700" y="11132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Hours of congestion</a:t>
            </a:r>
            <a:endParaRPr/>
          </a:p>
          <a:p>
            <a:pPr indent="-317500" lvl="1" marL="914400" rtl="0" algn="l">
              <a:lnSpc>
                <a:spcPct val="115000"/>
              </a:lnSpc>
              <a:spcBef>
                <a:spcPts val="0"/>
              </a:spcBef>
              <a:spcAft>
                <a:spcPts val="0"/>
              </a:spcAft>
              <a:buSzPts val="1400"/>
              <a:buChar char="○"/>
            </a:pPr>
            <a:r>
              <a:rPr lang="en"/>
              <a:t>Cumulative hours that drivers spend in </a:t>
            </a:r>
            <a:br>
              <a:rPr lang="en"/>
            </a:br>
            <a:r>
              <a:rPr lang="en"/>
              <a:t>congestion</a:t>
            </a:r>
            <a:endParaRPr/>
          </a:p>
          <a:p>
            <a:pPr indent="-342900" lvl="0" marL="457200" rtl="0" algn="l">
              <a:lnSpc>
                <a:spcPct val="115000"/>
              </a:lnSpc>
              <a:spcBef>
                <a:spcPts val="0"/>
              </a:spcBef>
              <a:spcAft>
                <a:spcPts val="0"/>
              </a:spcAft>
              <a:buSzPts val="1800"/>
              <a:buChar char="●"/>
            </a:pPr>
            <a:r>
              <a:rPr lang="en"/>
              <a:t>Travel time</a:t>
            </a:r>
            <a:endParaRPr/>
          </a:p>
          <a:p>
            <a:pPr indent="-317500" lvl="1" marL="914400" rtl="0" algn="l">
              <a:lnSpc>
                <a:spcPct val="115000"/>
              </a:lnSpc>
              <a:spcBef>
                <a:spcPts val="0"/>
              </a:spcBef>
              <a:spcAft>
                <a:spcPts val="0"/>
              </a:spcAft>
              <a:buSzPts val="1400"/>
              <a:buChar char="○"/>
            </a:pPr>
            <a:r>
              <a:rPr lang="en"/>
              <a:t>Time required to travel from one end of</a:t>
            </a:r>
            <a:br>
              <a:rPr lang="en"/>
            </a:br>
            <a:r>
              <a:rPr lang="en"/>
              <a:t>a corridor to another</a:t>
            </a:r>
            <a:endParaRPr/>
          </a:p>
          <a:p>
            <a:pPr indent="-342900" lvl="0" marL="457200" rtl="0" algn="l">
              <a:lnSpc>
                <a:spcPct val="115000"/>
              </a:lnSpc>
              <a:spcBef>
                <a:spcPts val="0"/>
              </a:spcBef>
              <a:spcAft>
                <a:spcPts val="0"/>
              </a:spcAft>
              <a:buSzPts val="1800"/>
              <a:buChar char="●"/>
            </a:pPr>
            <a:r>
              <a:rPr lang="en"/>
              <a:t>Recurring bottlenecks</a:t>
            </a:r>
            <a:endParaRPr/>
          </a:p>
          <a:p>
            <a:pPr indent="-317500" lvl="1" marL="914400" rtl="0" algn="l">
              <a:lnSpc>
                <a:spcPct val="115000"/>
              </a:lnSpc>
              <a:spcBef>
                <a:spcPts val="0"/>
              </a:spcBef>
              <a:spcAft>
                <a:spcPts val="0"/>
              </a:spcAft>
              <a:buSzPts val="1400"/>
              <a:buChar char="○"/>
            </a:pPr>
            <a:r>
              <a:rPr lang="en"/>
              <a:t>freeway segments where traffic congestion </a:t>
            </a:r>
            <a:br>
              <a:rPr lang="en"/>
            </a:br>
            <a:r>
              <a:rPr lang="en"/>
              <a:t>regularly occurs and average speeds drop </a:t>
            </a:r>
            <a:br>
              <a:rPr lang="en"/>
            </a:br>
            <a:r>
              <a:rPr lang="en"/>
              <a:t>below 75% of free-flow speed.</a:t>
            </a:r>
            <a:endParaRPr/>
          </a:p>
          <a:p>
            <a:pPr indent="0" lvl="0" marL="914400" rtl="0" algn="l">
              <a:lnSpc>
                <a:spcPct val="115000"/>
              </a:lnSpc>
              <a:spcBef>
                <a:spcPts val="1600"/>
              </a:spcBef>
              <a:spcAft>
                <a:spcPts val="1600"/>
              </a:spcAft>
              <a:buSzPts val="1800"/>
              <a:buNone/>
            </a:pPr>
            <a:r>
              <a:t/>
            </a:r>
            <a:endParaRPr/>
          </a:p>
        </p:txBody>
      </p:sp>
      <p:pic>
        <p:nvPicPr>
          <p:cNvPr id="325" name="Google Shape;325;p60"/>
          <p:cNvPicPr preferRelativeResize="0"/>
          <p:nvPr/>
        </p:nvPicPr>
        <p:blipFill rotWithShape="1">
          <a:blip r:embed="rId3">
            <a:alphaModFix/>
          </a:blip>
          <a:srcRect b="0" l="0" r="0" t="0"/>
          <a:stretch/>
        </p:blipFill>
        <p:spPr>
          <a:xfrm>
            <a:off x="4933699" y="1017724"/>
            <a:ext cx="4113475" cy="3696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I-84 Westbound</a:t>
            </a:r>
            <a:endParaRPr/>
          </a:p>
        </p:txBody>
      </p:sp>
      <p:sp>
        <p:nvSpPr>
          <p:cNvPr id="331" name="Google Shape;331;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Hours of Congestion (Measured at I-205 interchange)</a:t>
            </a:r>
            <a:endParaRPr/>
          </a:p>
          <a:p>
            <a:pPr indent="-317500" lvl="1" marL="914400" rtl="0" algn="l">
              <a:lnSpc>
                <a:spcPct val="115000"/>
              </a:lnSpc>
              <a:spcBef>
                <a:spcPts val="0"/>
              </a:spcBef>
              <a:spcAft>
                <a:spcPts val="0"/>
              </a:spcAft>
              <a:buSzPts val="1400"/>
              <a:buChar char="○"/>
            </a:pPr>
            <a:r>
              <a:rPr lang="en"/>
              <a:t>2015: 13.3 hours</a:t>
            </a:r>
            <a:endParaRPr/>
          </a:p>
          <a:p>
            <a:pPr indent="-317500" lvl="1" marL="914400" rtl="0" algn="l">
              <a:lnSpc>
                <a:spcPct val="115000"/>
              </a:lnSpc>
              <a:spcBef>
                <a:spcPts val="0"/>
              </a:spcBef>
              <a:spcAft>
                <a:spcPts val="0"/>
              </a:spcAft>
              <a:buSzPts val="1400"/>
              <a:buChar char="○"/>
            </a:pPr>
            <a:r>
              <a:rPr lang="en"/>
              <a:t>2017: 13.8 hours (3.8% increase)</a:t>
            </a:r>
            <a:endParaRPr/>
          </a:p>
          <a:p>
            <a:pPr indent="-342900" lvl="0" marL="457200" rtl="0" algn="l">
              <a:lnSpc>
                <a:spcPct val="115000"/>
              </a:lnSpc>
              <a:spcBef>
                <a:spcPts val="0"/>
              </a:spcBef>
              <a:spcAft>
                <a:spcPts val="0"/>
              </a:spcAft>
              <a:buSzPts val="1800"/>
              <a:buChar char="●"/>
            </a:pPr>
            <a:r>
              <a:rPr lang="en"/>
              <a:t>Vehicle Hours of Delay</a:t>
            </a:r>
            <a:endParaRPr/>
          </a:p>
          <a:p>
            <a:pPr indent="-317500" lvl="1" marL="914400" rtl="0" algn="l">
              <a:lnSpc>
                <a:spcPct val="115000"/>
              </a:lnSpc>
              <a:spcBef>
                <a:spcPts val="0"/>
              </a:spcBef>
              <a:spcAft>
                <a:spcPts val="0"/>
              </a:spcAft>
              <a:buSzPts val="1400"/>
              <a:buChar char="○"/>
            </a:pPr>
            <a:r>
              <a:rPr lang="en"/>
              <a:t>2015: 5,680 hours</a:t>
            </a:r>
            <a:endParaRPr/>
          </a:p>
          <a:p>
            <a:pPr indent="-317500" lvl="1" marL="914400" rtl="0" algn="l">
              <a:lnSpc>
                <a:spcPct val="115000"/>
              </a:lnSpc>
              <a:spcBef>
                <a:spcPts val="0"/>
              </a:spcBef>
              <a:spcAft>
                <a:spcPts val="0"/>
              </a:spcAft>
              <a:buSzPts val="1400"/>
              <a:buChar char="○"/>
            </a:pPr>
            <a:r>
              <a:rPr lang="en"/>
              <a:t>2017: 6,745 (18.8% increase)</a:t>
            </a:r>
            <a:endParaRPr/>
          </a:p>
          <a:p>
            <a:pPr indent="-342900" lvl="0" marL="457200" rtl="0" algn="l">
              <a:lnSpc>
                <a:spcPct val="115000"/>
              </a:lnSpc>
              <a:spcBef>
                <a:spcPts val="0"/>
              </a:spcBef>
              <a:spcAft>
                <a:spcPts val="0"/>
              </a:spcAft>
              <a:buSzPts val="1800"/>
              <a:buChar char="●"/>
            </a:pPr>
            <a:r>
              <a:rPr lang="en"/>
              <a:t>Travel Time (AM)</a:t>
            </a:r>
            <a:endParaRPr/>
          </a:p>
          <a:p>
            <a:pPr indent="-317500" lvl="1" marL="914400" rtl="0" algn="l">
              <a:lnSpc>
                <a:spcPct val="115000"/>
              </a:lnSpc>
              <a:spcBef>
                <a:spcPts val="0"/>
              </a:spcBef>
              <a:spcAft>
                <a:spcPts val="0"/>
              </a:spcAft>
              <a:buSzPts val="1400"/>
              <a:buChar char="○"/>
            </a:pPr>
            <a:r>
              <a:rPr lang="en"/>
              <a:t>2015: 28.3 minutes</a:t>
            </a:r>
            <a:endParaRPr/>
          </a:p>
          <a:p>
            <a:pPr indent="-317500" lvl="1" marL="914400" rtl="0" algn="l">
              <a:lnSpc>
                <a:spcPct val="115000"/>
              </a:lnSpc>
              <a:spcBef>
                <a:spcPts val="0"/>
              </a:spcBef>
              <a:spcAft>
                <a:spcPts val="0"/>
              </a:spcAft>
              <a:buSzPts val="1400"/>
              <a:buChar char="○"/>
            </a:pPr>
            <a:r>
              <a:rPr lang="en"/>
              <a:t>2017: 30.1 minutes (6.4% increase)</a:t>
            </a:r>
            <a:endParaRPr/>
          </a:p>
          <a:p>
            <a:pPr indent="-342900" lvl="0" marL="457200" rtl="0" algn="l">
              <a:lnSpc>
                <a:spcPct val="115000"/>
              </a:lnSpc>
              <a:spcBef>
                <a:spcPts val="0"/>
              </a:spcBef>
              <a:spcAft>
                <a:spcPts val="0"/>
              </a:spcAft>
              <a:buSzPts val="1800"/>
              <a:buChar char="●"/>
            </a:pPr>
            <a:r>
              <a:rPr lang="en"/>
              <a:t>Bottlenecks </a:t>
            </a:r>
            <a:endParaRPr/>
          </a:p>
          <a:p>
            <a:pPr indent="-317500" lvl="1" marL="914400" rtl="0" algn="l">
              <a:lnSpc>
                <a:spcPct val="115000"/>
              </a:lnSpc>
              <a:spcBef>
                <a:spcPts val="0"/>
              </a:spcBef>
              <a:spcAft>
                <a:spcPts val="0"/>
              </a:spcAft>
              <a:buSzPts val="1400"/>
              <a:buChar char="○"/>
            </a:pPr>
            <a:r>
              <a:rPr lang="en"/>
              <a:t>Between 1-205 and I-5</a:t>
            </a:r>
            <a:endParaRPr/>
          </a:p>
        </p:txBody>
      </p:sp>
      <p:pic>
        <p:nvPicPr>
          <p:cNvPr id="332" name="Google Shape;332;p61"/>
          <p:cNvPicPr preferRelativeResize="0"/>
          <p:nvPr/>
        </p:nvPicPr>
        <p:blipFill rotWithShape="1">
          <a:blip r:embed="rId3">
            <a:alphaModFix/>
          </a:blip>
          <a:srcRect b="0" l="0" r="0" t="0"/>
          <a:stretch/>
        </p:blipFill>
        <p:spPr>
          <a:xfrm>
            <a:off x="6358458" y="883425"/>
            <a:ext cx="2673191" cy="4125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I-84 Average Speeds (AM.)</a:t>
            </a:r>
            <a:endParaRPr/>
          </a:p>
        </p:txBody>
      </p:sp>
      <p:sp>
        <p:nvSpPr>
          <p:cNvPr id="338" name="Google Shape;338;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39" name="Google Shape;339;p62"/>
          <p:cNvPicPr preferRelativeResize="0"/>
          <p:nvPr/>
        </p:nvPicPr>
        <p:blipFill rotWithShape="1">
          <a:blip r:embed="rId3">
            <a:alphaModFix/>
          </a:blip>
          <a:srcRect b="0" l="0" r="0" t="0"/>
          <a:stretch/>
        </p:blipFill>
        <p:spPr>
          <a:xfrm>
            <a:off x="311688" y="1186623"/>
            <a:ext cx="7374086" cy="3348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I-84 Average Speeds (PM.)</a:t>
            </a:r>
            <a:endParaRPr/>
          </a:p>
        </p:txBody>
      </p:sp>
      <p:sp>
        <p:nvSpPr>
          <p:cNvPr id="345" name="Google Shape;345;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46" name="Google Shape;346;p63"/>
          <p:cNvPicPr preferRelativeResize="0"/>
          <p:nvPr/>
        </p:nvPicPr>
        <p:blipFill rotWithShape="1">
          <a:blip r:embed="rId3">
            <a:alphaModFix/>
          </a:blip>
          <a:srcRect b="0" l="0" r="0" t="0"/>
          <a:stretch/>
        </p:blipFill>
        <p:spPr>
          <a:xfrm>
            <a:off x="311700" y="1152475"/>
            <a:ext cx="7564885"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8"/>
          <p:cNvSpPr txBox="1"/>
          <p:nvPr>
            <p:ph idx="1" type="body"/>
          </p:nvPr>
        </p:nvSpPr>
        <p:spPr>
          <a:xfrm>
            <a:off x="311700" y="2285403"/>
            <a:ext cx="8520600" cy="572700"/>
          </a:xfrm>
          <a:prstGeom prst="rect">
            <a:avLst/>
          </a:prstGeom>
          <a:noFill/>
          <a:ln>
            <a:noFill/>
          </a:ln>
        </p:spPr>
        <p:txBody>
          <a:bodyPr anchorCtr="0" anchor="t" bIns="91425" lIns="91425" spcFirstLastPara="1" rIns="91425" wrap="square" tIns="91425">
            <a:noAutofit/>
          </a:bodyPr>
          <a:lstStyle/>
          <a:p>
            <a:pPr indent="0" lvl="0" marL="114300" rtl="0" algn="ctr">
              <a:lnSpc>
                <a:spcPct val="115000"/>
              </a:lnSpc>
              <a:spcBef>
                <a:spcPts val="0"/>
              </a:spcBef>
              <a:spcAft>
                <a:spcPts val="0"/>
              </a:spcAft>
              <a:buSzPts val="1800"/>
              <a:buNone/>
            </a:pPr>
            <a:r>
              <a:rPr lang="en" sz="3600"/>
              <a:t>How does transportation impact you?</a:t>
            </a:r>
            <a:endParaRPr sz="3600"/>
          </a:p>
          <a:p>
            <a:pPr indent="-228600" lvl="0" marL="457200" rtl="0" algn="ctr">
              <a:lnSpc>
                <a:spcPct val="115000"/>
              </a:lnSpc>
              <a:spcBef>
                <a:spcPts val="0"/>
              </a:spcBef>
              <a:spcAft>
                <a:spcPts val="0"/>
              </a:spcAft>
              <a:buSzPts val="1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I-84 Crash frequency per 1/10th mile (2013-2017)   </a:t>
            </a:r>
            <a:endParaRPr/>
          </a:p>
        </p:txBody>
      </p:sp>
      <p:sp>
        <p:nvSpPr>
          <p:cNvPr id="352" name="Google Shape;352;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53" name="Google Shape;353;p64"/>
          <p:cNvPicPr preferRelativeResize="0"/>
          <p:nvPr/>
        </p:nvPicPr>
        <p:blipFill rotWithShape="1">
          <a:blip r:embed="rId3">
            <a:alphaModFix/>
          </a:blip>
          <a:srcRect b="0" l="0" r="0" t="0"/>
          <a:stretch/>
        </p:blipFill>
        <p:spPr>
          <a:xfrm>
            <a:off x="311700" y="1152475"/>
            <a:ext cx="8457776" cy="3918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I-84 Crashes by time of day and type</a:t>
            </a:r>
            <a:endParaRPr/>
          </a:p>
        </p:txBody>
      </p:sp>
      <p:sp>
        <p:nvSpPr>
          <p:cNvPr id="359" name="Google Shape;359;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60" name="Google Shape;360;p65"/>
          <p:cNvPicPr preferRelativeResize="0"/>
          <p:nvPr/>
        </p:nvPicPr>
        <p:blipFill rotWithShape="1">
          <a:blip r:embed="rId3">
            <a:alphaModFix/>
          </a:blip>
          <a:srcRect b="0" l="0" r="0" t="0"/>
          <a:stretch/>
        </p:blipFill>
        <p:spPr>
          <a:xfrm>
            <a:off x="339256" y="1152481"/>
            <a:ext cx="8465500" cy="235231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Crashes (2016 and 2018 reports)</a:t>
            </a:r>
            <a:endParaRPr/>
          </a:p>
          <a:p>
            <a:pPr indent="0" lvl="0" marL="0" rtl="0" algn="l">
              <a:lnSpc>
                <a:spcPct val="100000"/>
              </a:lnSpc>
              <a:spcBef>
                <a:spcPts val="0"/>
              </a:spcBef>
              <a:spcAft>
                <a:spcPts val="0"/>
              </a:spcAft>
              <a:buSzPts val="2800"/>
              <a:buNone/>
            </a:pPr>
            <a:r>
              <a:t/>
            </a:r>
            <a:endParaRPr/>
          </a:p>
        </p:txBody>
      </p:sp>
      <p:sp>
        <p:nvSpPr>
          <p:cNvPr id="366" name="Google Shape;366;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rPr lang="en"/>
              <a:t>           Crashes 2011-2015				          Crashes 2013-2017</a:t>
            </a:r>
            <a:endParaRPr/>
          </a:p>
        </p:txBody>
      </p:sp>
      <p:pic>
        <p:nvPicPr>
          <p:cNvPr id="367" name="Google Shape;367;p66"/>
          <p:cNvPicPr preferRelativeResize="0"/>
          <p:nvPr/>
        </p:nvPicPr>
        <p:blipFill rotWithShape="1">
          <a:blip r:embed="rId3">
            <a:alphaModFix/>
          </a:blip>
          <a:srcRect b="0" l="0" r="0" t="0"/>
          <a:stretch/>
        </p:blipFill>
        <p:spPr>
          <a:xfrm>
            <a:off x="4310501" y="1152477"/>
            <a:ext cx="3382526" cy="2535476"/>
          </a:xfrm>
          <a:prstGeom prst="rect">
            <a:avLst/>
          </a:prstGeom>
          <a:noFill/>
          <a:ln>
            <a:noFill/>
          </a:ln>
        </p:spPr>
      </p:pic>
      <p:pic>
        <p:nvPicPr>
          <p:cNvPr id="368" name="Google Shape;368;p66"/>
          <p:cNvPicPr preferRelativeResize="0"/>
          <p:nvPr/>
        </p:nvPicPr>
        <p:blipFill rotWithShape="1">
          <a:blip r:embed="rId4">
            <a:alphaModFix/>
          </a:blip>
          <a:srcRect b="0" l="0" r="0" t="0"/>
          <a:stretch/>
        </p:blipFill>
        <p:spPr>
          <a:xfrm>
            <a:off x="431287" y="1152475"/>
            <a:ext cx="3308914" cy="2535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PORTAL 10 Year Retrospective (Tufte, Bertini, Harvey)</a:t>
            </a:r>
            <a:endParaRPr sz="2700"/>
          </a:p>
        </p:txBody>
      </p:sp>
      <p:sp>
        <p:nvSpPr>
          <p:cNvPr id="374" name="Google Shape;374;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75" name="Google Shape;375;p67"/>
          <p:cNvPicPr preferRelativeResize="0"/>
          <p:nvPr/>
        </p:nvPicPr>
        <p:blipFill rotWithShape="1">
          <a:blip r:embed="rId3">
            <a:alphaModFix/>
          </a:blip>
          <a:srcRect b="35691" l="0" r="0" t="0"/>
          <a:stretch/>
        </p:blipFill>
        <p:spPr>
          <a:xfrm>
            <a:off x="0" y="1762200"/>
            <a:ext cx="4561400" cy="2196950"/>
          </a:xfrm>
          <a:prstGeom prst="rect">
            <a:avLst/>
          </a:prstGeom>
          <a:noFill/>
          <a:ln>
            <a:noFill/>
          </a:ln>
        </p:spPr>
      </p:pic>
      <p:pic>
        <p:nvPicPr>
          <p:cNvPr id="376" name="Google Shape;376;p67"/>
          <p:cNvPicPr preferRelativeResize="0"/>
          <p:nvPr/>
        </p:nvPicPr>
        <p:blipFill rotWithShape="1">
          <a:blip r:embed="rId4">
            <a:alphaModFix/>
          </a:blip>
          <a:srcRect b="0" l="0" r="0" t="0"/>
          <a:stretch/>
        </p:blipFill>
        <p:spPr>
          <a:xfrm>
            <a:off x="4572000" y="1762212"/>
            <a:ext cx="4309224" cy="2196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PORTAL Growth</a:t>
            </a:r>
            <a:endParaRPr/>
          </a:p>
        </p:txBody>
      </p:sp>
      <p:sp>
        <p:nvSpPr>
          <p:cNvPr id="382" name="Google Shape;382;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u="sng"/>
              <a:t>2004</a:t>
            </a:r>
            <a:endParaRPr u="sng"/>
          </a:p>
          <a:p>
            <a:pPr indent="-342900" lvl="0" marL="457200" rtl="0" algn="l">
              <a:lnSpc>
                <a:spcPct val="115000"/>
              </a:lnSpc>
              <a:spcBef>
                <a:spcPts val="1600"/>
              </a:spcBef>
              <a:spcAft>
                <a:spcPts val="0"/>
              </a:spcAft>
              <a:buSzPts val="1800"/>
              <a:buChar char="●"/>
            </a:pPr>
            <a:r>
              <a:rPr lang="en"/>
              <a:t>Data gathered strictly from freeway loop detectors in Oregon</a:t>
            </a:r>
            <a:endParaRPr/>
          </a:p>
          <a:p>
            <a:pPr indent="0" lvl="0" marL="0" rtl="0" algn="l">
              <a:lnSpc>
                <a:spcPct val="115000"/>
              </a:lnSpc>
              <a:spcBef>
                <a:spcPts val="1600"/>
              </a:spcBef>
              <a:spcAft>
                <a:spcPts val="0"/>
              </a:spcAft>
              <a:buSzPts val="1800"/>
              <a:buNone/>
            </a:pPr>
            <a:r>
              <a:rPr lang="en" u="sng"/>
              <a:t>2014</a:t>
            </a:r>
            <a:endParaRPr/>
          </a:p>
          <a:p>
            <a:pPr indent="-342900" lvl="0" marL="457200" rtl="0" algn="l">
              <a:lnSpc>
                <a:spcPct val="115000"/>
              </a:lnSpc>
              <a:spcBef>
                <a:spcPts val="1600"/>
              </a:spcBef>
              <a:spcAft>
                <a:spcPts val="0"/>
              </a:spcAft>
              <a:buSzPts val="1800"/>
              <a:buChar char="●"/>
            </a:pPr>
            <a:r>
              <a:rPr lang="en"/>
              <a:t>Data gathered from loop detectors, Wavetronix and Bluetooth from freeways and arterials</a:t>
            </a:r>
            <a:endParaRPr/>
          </a:p>
          <a:p>
            <a:pPr indent="-342900" lvl="0" marL="457200" rtl="0" algn="l">
              <a:lnSpc>
                <a:spcPct val="115000"/>
              </a:lnSpc>
              <a:spcBef>
                <a:spcPts val="0"/>
              </a:spcBef>
              <a:spcAft>
                <a:spcPts val="0"/>
              </a:spcAft>
              <a:buSzPts val="1800"/>
              <a:buChar char="●"/>
            </a:pPr>
            <a:r>
              <a:rPr lang="en"/>
              <a:t>Expanded to include Vancouver area</a:t>
            </a:r>
            <a:endParaRPr/>
          </a:p>
          <a:p>
            <a:pPr indent="-317500" lvl="1" marL="914400" rtl="0" algn="l">
              <a:lnSpc>
                <a:spcPct val="115000"/>
              </a:lnSpc>
              <a:spcBef>
                <a:spcPts val="0"/>
              </a:spcBef>
              <a:spcAft>
                <a:spcPts val="0"/>
              </a:spcAft>
              <a:buSzPts val="1400"/>
              <a:buChar char="○"/>
            </a:pPr>
            <a:r>
              <a:rPr lang="en"/>
              <a:t>WA data recorded as strings, wasn’t 20 second resolution </a:t>
            </a:r>
            <a:endParaRPr/>
          </a:p>
          <a:p>
            <a:pPr indent="-342900" lvl="0" marL="457200" rtl="0" algn="l">
              <a:lnSpc>
                <a:spcPct val="115000"/>
              </a:lnSpc>
              <a:spcBef>
                <a:spcPts val="0"/>
              </a:spcBef>
              <a:spcAft>
                <a:spcPts val="0"/>
              </a:spcAft>
              <a:buSzPts val="1800"/>
              <a:buChar char="●"/>
            </a:pPr>
            <a:r>
              <a:rPr lang="en"/>
              <a:t>3TB of data</a:t>
            </a:r>
            <a:endParaRPr u="sng"/>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PORTAL Uses</a:t>
            </a:r>
            <a:endParaRPr/>
          </a:p>
        </p:txBody>
      </p:sp>
      <p:sp>
        <p:nvSpPr>
          <p:cNvPr id="388" name="Google Shape;388;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Agency Performance Reporting</a:t>
            </a:r>
            <a:endParaRPr/>
          </a:p>
          <a:p>
            <a:pPr indent="-317500" lvl="1" marL="914400" rtl="0" algn="l">
              <a:lnSpc>
                <a:spcPct val="115000"/>
              </a:lnSpc>
              <a:spcBef>
                <a:spcPts val="0"/>
              </a:spcBef>
              <a:spcAft>
                <a:spcPts val="0"/>
              </a:spcAft>
              <a:buSzPts val="1400"/>
              <a:buChar char="○"/>
            </a:pPr>
            <a:r>
              <a:rPr lang="en"/>
              <a:t>ODOT Performance Report</a:t>
            </a:r>
            <a:endParaRPr/>
          </a:p>
          <a:p>
            <a:pPr indent="-342900" lvl="0" marL="457200" rtl="0" algn="l">
              <a:lnSpc>
                <a:spcPct val="115000"/>
              </a:lnSpc>
              <a:spcBef>
                <a:spcPts val="0"/>
              </a:spcBef>
              <a:spcAft>
                <a:spcPts val="0"/>
              </a:spcAft>
              <a:buSzPts val="1800"/>
              <a:buChar char="●"/>
            </a:pPr>
            <a:r>
              <a:rPr lang="en"/>
              <a:t>ODOT Bottleneck Analysis</a:t>
            </a:r>
            <a:endParaRPr/>
          </a:p>
          <a:p>
            <a:pPr indent="-317500" lvl="1" marL="914400" rtl="0" algn="l">
              <a:lnSpc>
                <a:spcPct val="115000"/>
              </a:lnSpc>
              <a:spcBef>
                <a:spcPts val="0"/>
              </a:spcBef>
              <a:spcAft>
                <a:spcPts val="0"/>
              </a:spcAft>
              <a:buSzPts val="1400"/>
              <a:buChar char="○"/>
            </a:pPr>
            <a:r>
              <a:rPr lang="en"/>
              <a:t>2009 Corridor Bottleneck Operations Study</a:t>
            </a:r>
            <a:endParaRPr/>
          </a:p>
          <a:p>
            <a:pPr indent="-317500" lvl="2" marL="1371600" rtl="0" algn="l">
              <a:lnSpc>
                <a:spcPct val="115000"/>
              </a:lnSpc>
              <a:spcBef>
                <a:spcPts val="0"/>
              </a:spcBef>
              <a:spcAft>
                <a:spcPts val="0"/>
              </a:spcAft>
              <a:buSzPts val="1400"/>
              <a:buChar char="■"/>
            </a:pPr>
            <a:r>
              <a:rPr lang="en"/>
              <a:t>Identified and prioritized investments to improve mobility and safety</a:t>
            </a:r>
            <a:endParaRPr/>
          </a:p>
          <a:p>
            <a:pPr indent="-317500" lvl="1" marL="914400" rtl="0" algn="l">
              <a:lnSpc>
                <a:spcPct val="115000"/>
              </a:lnSpc>
              <a:spcBef>
                <a:spcPts val="0"/>
              </a:spcBef>
              <a:spcAft>
                <a:spcPts val="0"/>
              </a:spcAft>
              <a:buSzPts val="1400"/>
              <a:buChar char="○"/>
            </a:pPr>
            <a:r>
              <a:rPr lang="en"/>
              <a:t>2013 Project Atlas: Corridor Bottleneck Operations Study</a:t>
            </a:r>
            <a:endParaRPr/>
          </a:p>
          <a:p>
            <a:pPr indent="-342900" lvl="0" marL="457200" rtl="0" algn="l">
              <a:lnSpc>
                <a:spcPct val="115000"/>
              </a:lnSpc>
              <a:spcBef>
                <a:spcPts val="0"/>
              </a:spcBef>
              <a:spcAft>
                <a:spcPts val="0"/>
              </a:spcAft>
              <a:buSzPts val="1800"/>
              <a:buChar char="●"/>
            </a:pPr>
            <a:r>
              <a:rPr lang="en"/>
              <a:t>Advanced Traffic and Incident Management</a:t>
            </a:r>
            <a:endParaRPr/>
          </a:p>
          <a:p>
            <a:pPr indent="-317500" lvl="1" marL="914400" rtl="0" algn="l">
              <a:lnSpc>
                <a:spcPct val="115000"/>
              </a:lnSpc>
              <a:spcBef>
                <a:spcPts val="0"/>
              </a:spcBef>
              <a:spcAft>
                <a:spcPts val="0"/>
              </a:spcAft>
              <a:buSzPts val="1400"/>
              <a:buChar char="○"/>
            </a:pPr>
            <a:r>
              <a:rPr lang="en"/>
              <a:t>Variable Advisory Speed signs</a:t>
            </a:r>
            <a:endParaRPr/>
          </a:p>
          <a:p>
            <a:pPr indent="-317500" lvl="1" marL="914400" rtl="0" algn="l">
              <a:lnSpc>
                <a:spcPct val="115000"/>
              </a:lnSpc>
              <a:spcBef>
                <a:spcPts val="0"/>
              </a:spcBef>
              <a:spcAft>
                <a:spcPts val="0"/>
              </a:spcAft>
              <a:buSzPts val="1400"/>
              <a:buChar char="○"/>
            </a:pPr>
            <a:r>
              <a:rPr lang="en"/>
              <a:t>Variable Message Signs</a:t>
            </a:r>
            <a:endParaRPr/>
          </a:p>
          <a:p>
            <a:pPr indent="-317500" lvl="1" marL="914400" rtl="0" algn="l">
              <a:lnSpc>
                <a:spcPct val="115000"/>
              </a:lnSpc>
              <a:spcBef>
                <a:spcPts val="0"/>
              </a:spcBef>
              <a:spcAft>
                <a:spcPts val="0"/>
              </a:spcAft>
              <a:buSzPts val="1400"/>
              <a:buChar char="○"/>
            </a:pPr>
            <a:r>
              <a:rPr lang="en"/>
              <a:t>Dynamic Ramp Metering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Educational Uses</a:t>
            </a:r>
            <a:endParaRPr/>
          </a:p>
        </p:txBody>
      </p:sp>
      <p:sp>
        <p:nvSpPr>
          <p:cNvPr id="394" name="Google Shape;394;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a:t>PORTAL website has been cited in 93 Google Scholar articles.</a:t>
            </a:r>
            <a:endParaRPr b="1"/>
          </a:p>
          <a:p>
            <a:pPr indent="-342900" lvl="0" marL="457200" rtl="0" algn="l">
              <a:lnSpc>
                <a:spcPct val="115000"/>
              </a:lnSpc>
              <a:spcBef>
                <a:spcPts val="0"/>
              </a:spcBef>
              <a:spcAft>
                <a:spcPts val="0"/>
              </a:spcAft>
              <a:buSzPts val="1800"/>
              <a:buChar char="●"/>
            </a:pPr>
            <a:r>
              <a:rPr b="1" lang="en"/>
              <a:t>PORTAL Data has been used in PSU courses:</a:t>
            </a:r>
            <a:endParaRPr b="1"/>
          </a:p>
          <a:p>
            <a:pPr indent="-317500" lvl="1" marL="914400" rtl="0" algn="l">
              <a:lnSpc>
                <a:spcPct val="115000"/>
              </a:lnSpc>
              <a:spcBef>
                <a:spcPts val="0"/>
              </a:spcBef>
              <a:spcAft>
                <a:spcPts val="0"/>
              </a:spcAft>
              <a:buSzPts val="1400"/>
              <a:buChar char="○"/>
            </a:pPr>
            <a:r>
              <a:rPr b="1" lang="en"/>
              <a:t>Computer Science</a:t>
            </a:r>
            <a:endParaRPr b="1"/>
          </a:p>
          <a:p>
            <a:pPr indent="-317500" lvl="2" marL="1371600" rtl="0" algn="l">
              <a:lnSpc>
                <a:spcPct val="115000"/>
              </a:lnSpc>
              <a:spcBef>
                <a:spcPts val="0"/>
              </a:spcBef>
              <a:spcAft>
                <a:spcPts val="0"/>
              </a:spcAft>
              <a:buSzPts val="1400"/>
              <a:buChar char="■"/>
            </a:pPr>
            <a:r>
              <a:rPr b="1" lang="en"/>
              <a:t>Cloud and Cluster Data Management</a:t>
            </a:r>
            <a:endParaRPr b="1"/>
          </a:p>
          <a:p>
            <a:pPr indent="-317500" lvl="1" marL="914400" rtl="0" algn="l">
              <a:lnSpc>
                <a:spcPct val="115000"/>
              </a:lnSpc>
              <a:spcBef>
                <a:spcPts val="0"/>
              </a:spcBef>
              <a:spcAft>
                <a:spcPts val="0"/>
              </a:spcAft>
              <a:buSzPts val="1400"/>
              <a:buChar char="○"/>
            </a:pPr>
            <a:r>
              <a:rPr b="1" lang="en"/>
              <a:t>Civil and Environmental Engineering</a:t>
            </a:r>
            <a:endParaRPr b="1"/>
          </a:p>
          <a:p>
            <a:pPr indent="-317500" lvl="2" marL="1371600" rtl="0" algn="l">
              <a:lnSpc>
                <a:spcPct val="115000"/>
              </a:lnSpc>
              <a:spcBef>
                <a:spcPts val="0"/>
              </a:spcBef>
              <a:spcAft>
                <a:spcPts val="0"/>
              </a:spcAft>
              <a:buSzPts val="1400"/>
              <a:buChar char="■"/>
            </a:pPr>
            <a:r>
              <a:rPr b="1" lang="en"/>
              <a:t>Urban Transportation Systems</a:t>
            </a:r>
            <a:endParaRPr b="1"/>
          </a:p>
          <a:p>
            <a:pPr indent="-317500" lvl="2" marL="1371600" rtl="0" algn="l">
              <a:lnSpc>
                <a:spcPct val="115000"/>
              </a:lnSpc>
              <a:spcBef>
                <a:spcPts val="0"/>
              </a:spcBef>
              <a:spcAft>
                <a:spcPts val="0"/>
              </a:spcAft>
              <a:buSzPts val="1400"/>
              <a:buChar char="■"/>
            </a:pPr>
            <a:r>
              <a:rPr b="1" lang="en"/>
              <a:t>Introduction to Multimodal Transportation Engineering Data Analysis</a:t>
            </a:r>
            <a:endParaRPr b="1"/>
          </a:p>
          <a:p>
            <a:pPr indent="-317500" lvl="3" marL="1828800" rtl="0" algn="l">
              <a:lnSpc>
                <a:spcPct val="115000"/>
              </a:lnSpc>
              <a:spcBef>
                <a:spcPts val="0"/>
              </a:spcBef>
              <a:spcAft>
                <a:spcPts val="0"/>
              </a:spcAft>
              <a:buSzPts val="1400"/>
              <a:buChar char="●"/>
            </a:pPr>
            <a:r>
              <a:rPr b="1" lang="en"/>
              <a:t>Book: Understanding and Communicating Multimodal Transportation Data</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Questions?</a:t>
            </a:r>
            <a:endParaRPr/>
          </a:p>
        </p:txBody>
      </p:sp>
      <p:sp>
        <p:nvSpPr>
          <p:cNvPr id="400" name="Google Shape;400;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Commute time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30"/>
          <p:cNvSpPr txBox="1"/>
          <p:nvPr>
            <p:ph idx="1" type="body"/>
          </p:nvPr>
        </p:nvSpPr>
        <p:spPr>
          <a:xfrm>
            <a:off x="1159375" y="3942775"/>
            <a:ext cx="6636600" cy="3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t>Home-to-Work Commute Profile, United States, 1977-20</a:t>
            </a:r>
            <a:r>
              <a:rPr lang="en" sz="1000">
                <a:solidFill>
                  <a:srgbClr val="555D66"/>
                </a:solidFill>
                <a:highlight>
                  <a:srgbClr val="FFFFFF"/>
                </a:highlight>
              </a:rPr>
              <a:t>17</a:t>
            </a:r>
            <a:endParaRPr/>
          </a:p>
        </p:txBody>
      </p:sp>
      <p:pic>
        <p:nvPicPr>
          <p:cNvPr id="127" name="Google Shape;127;p30"/>
          <p:cNvPicPr preferRelativeResize="0"/>
          <p:nvPr/>
        </p:nvPicPr>
        <p:blipFill rotWithShape="1">
          <a:blip r:embed="rId3">
            <a:alphaModFix/>
          </a:blip>
          <a:srcRect b="0" l="0" r="0" t="0"/>
          <a:stretch/>
        </p:blipFill>
        <p:spPr>
          <a:xfrm>
            <a:off x="507925" y="156300"/>
            <a:ext cx="8128150" cy="3625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3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Economic development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2"/>
          <p:cNvSpPr txBox="1"/>
          <p:nvPr>
            <p:ph idx="1" type="body"/>
          </p:nvPr>
        </p:nvSpPr>
        <p:spPr>
          <a:xfrm>
            <a:off x="311700" y="4538400"/>
            <a:ext cx="5998800" cy="60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200">
                <a:solidFill>
                  <a:srgbClr val="555D66"/>
                </a:solidFill>
                <a:highlight>
                  <a:srgbClr val="FFFFFF"/>
                </a:highlight>
              </a:rPr>
              <a:t>Transport Impacts on Economic Opportunities</a:t>
            </a:r>
            <a:endParaRPr sz="1200"/>
          </a:p>
        </p:txBody>
      </p:sp>
      <p:pic>
        <p:nvPicPr>
          <p:cNvPr id="138" name="Google Shape;138;p32"/>
          <p:cNvPicPr preferRelativeResize="0"/>
          <p:nvPr/>
        </p:nvPicPr>
        <p:blipFill rotWithShape="1">
          <a:blip r:embed="rId3">
            <a:alphaModFix/>
          </a:blip>
          <a:srcRect b="0" l="0" r="0" t="0"/>
          <a:stretch/>
        </p:blipFill>
        <p:spPr>
          <a:xfrm>
            <a:off x="139425" y="313700"/>
            <a:ext cx="8865175" cy="407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Climate change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